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56" r:id="rId2"/>
    <p:sldId id="257" r:id="rId3"/>
    <p:sldId id="258" r:id="rId4"/>
    <p:sldId id="285" r:id="rId5"/>
    <p:sldId id="284" r:id="rId6"/>
    <p:sldId id="280" r:id="rId7"/>
    <p:sldId id="294" r:id="rId8"/>
    <p:sldId id="277" r:id="rId9"/>
    <p:sldId id="276" r:id="rId10"/>
    <p:sldId id="271" r:id="rId11"/>
    <p:sldId id="278" r:id="rId12"/>
    <p:sldId id="281" r:id="rId13"/>
    <p:sldId id="279" r:id="rId14"/>
    <p:sldId id="260" r:id="rId15"/>
    <p:sldId id="291" r:id="rId16"/>
    <p:sldId id="264" r:id="rId17"/>
    <p:sldId id="290" r:id="rId18"/>
    <p:sldId id="274" r:id="rId19"/>
    <p:sldId id="261" r:id="rId20"/>
    <p:sldId id="289" r:id="rId21"/>
    <p:sldId id="275" r:id="rId22"/>
    <p:sldId id="296" r:id="rId23"/>
    <p:sldId id="297" r:id="rId24"/>
    <p:sldId id="298" r:id="rId25"/>
    <p:sldId id="295" r:id="rId26"/>
    <p:sldId id="305" r:id="rId27"/>
    <p:sldId id="301" r:id="rId28"/>
    <p:sldId id="304" r:id="rId29"/>
    <p:sldId id="303" r:id="rId30"/>
    <p:sldId id="302" r:id="rId31"/>
    <p:sldId id="300" r:id="rId32"/>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CC00"/>
    <a:srgbClr val="FF0000"/>
    <a:srgbClr val="FF0066"/>
    <a:srgbClr val="99FF33"/>
    <a:srgbClr val="FF3300"/>
    <a:srgbClr val="CC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75" autoAdjust="0"/>
  </p:normalViewPr>
  <p:slideViewPr>
    <p:cSldViewPr snapToGrid="0">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smtClean="0"/>
            </a:lvl1pPr>
          </a:lstStyle>
          <a:p>
            <a:pPr>
              <a:defRPr/>
            </a:pPr>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smtClean="0"/>
            </a:lvl1pPr>
          </a:lstStyle>
          <a:p>
            <a:pPr>
              <a:defRPr/>
            </a:pPr>
            <a:fld id="{470FAE00-E92C-492D-A0D0-F833E69C0013}" type="datetimeFigureOut">
              <a:rPr lang="en-GB"/>
              <a:pPr>
                <a:defRPr/>
              </a:pPr>
              <a:t>23/11/2016</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smtClean="0"/>
            </a:lvl1pPr>
          </a:lstStyle>
          <a:p>
            <a:pPr>
              <a:defRPr/>
            </a:pPr>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smtClean="0"/>
            </a:lvl1pPr>
          </a:lstStyle>
          <a:p>
            <a:pPr>
              <a:defRPr/>
            </a:pPr>
            <a:fld id="{AFD54554-B618-47F9-B734-B4646C5D8CAC}" type="slidenum">
              <a:rPr lang="en-GB"/>
              <a:pPr>
                <a:defRPr/>
              </a:pPr>
              <a:t>‹#›</a:t>
            </a:fld>
            <a:endParaRPr lang="en-GB" dirty="0"/>
          </a:p>
        </p:txBody>
      </p:sp>
    </p:spTree>
    <p:extLst>
      <p:ext uri="{BB962C8B-B14F-4D97-AF65-F5344CB8AC3E}">
        <p14:creationId xmlns:p14="http://schemas.microsoft.com/office/powerpoint/2010/main" val="11229107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49E2B05F-E409-4F0C-8525-C5540FDCD42B}" type="slidenum">
              <a:rPr lang="en-GB"/>
              <a:pPr>
                <a:defRPr/>
              </a:pPr>
              <a:t>‹#›</a:t>
            </a:fld>
            <a:endParaRPr lang="en-GB"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B63A6E1-4BAE-4B4B-A717-BBCEF7F7D848}" type="slidenum">
              <a:rPr lang="en-GB"/>
              <a:pPr>
                <a:defRPr/>
              </a:pPr>
              <a:t>‹#›</a:t>
            </a:fld>
            <a:endParaRPr lang="en-GB"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E8A9DB9B-AEAC-48A5-8703-868366694D03}" type="slidenum">
              <a:rPr lang="en-GB"/>
              <a:pPr>
                <a:defRPr/>
              </a:pPr>
              <a:t>‹#›</a:t>
            </a:fld>
            <a:endParaRPr lang="en-GB"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1F965171-32CF-4756-A9E3-2B9DE60E2344}" type="slidenum">
              <a:rPr lang="en-GB"/>
              <a:pPr>
                <a:defRPr/>
              </a:pPr>
              <a:t>‹#›</a:t>
            </a:fld>
            <a:endParaRPr lang="en-GB"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3A2C8FC8-A607-4EF3-AF84-225C4B38C592}" type="slidenum">
              <a:rPr lang="en-GB"/>
              <a:pPr>
                <a:defRPr/>
              </a:pPr>
              <a:t>‹#›</a:t>
            </a:fld>
            <a:endParaRPr lang="en-GB"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48B52DAB-25D8-4766-B370-8D307FAB73E0}" type="slidenum">
              <a:rPr lang="en-GB"/>
              <a:pPr>
                <a:defRPr/>
              </a:pPr>
              <a:t>‹#›</a:t>
            </a:fld>
            <a:endParaRPr lang="en-GB"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F859C114-65AC-45C8-B28C-44099D629CBB}" type="slidenum">
              <a:rPr lang="en-GB"/>
              <a:pPr>
                <a:defRPr/>
              </a:pPr>
              <a:t>‹#›</a:t>
            </a:fld>
            <a:endParaRPr lang="en-GB"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860D32F4-09CD-4190-92DF-E916A0FB57C1}" type="slidenum">
              <a:rPr lang="en-GB"/>
              <a:pPr>
                <a:defRPr/>
              </a:pPr>
              <a:t>‹#›</a:t>
            </a:fld>
            <a:endParaRPr lang="en-GB"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A24308E8-F591-4AD0-92A8-9B49B3BA935F}" type="slidenum">
              <a:rPr lang="en-GB"/>
              <a:pPr>
                <a:defRPr/>
              </a:pPr>
              <a:t>‹#›</a:t>
            </a:fld>
            <a:endParaRPr lang="en-GB"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0B12E7FE-90F4-4F56-835B-1C5F40694C05}" type="slidenum">
              <a:rPr lang="en-GB"/>
              <a:pPr>
                <a:defRPr/>
              </a:pPr>
              <a:t>‹#›</a:t>
            </a:fld>
            <a:endParaRPr lang="en-GB"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1CE5671-C335-4AE2-B275-C373177386BA}" type="slidenum">
              <a:rPr lang="en-GB"/>
              <a:pPr>
                <a:defRPr/>
              </a:pPr>
              <a:t>‹#›</a:t>
            </a:fld>
            <a:endParaRPr lang="en-GB"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1CDBC06-8910-4861-83D5-735803967E99}" type="slidenum">
              <a:rPr lang="en-GB"/>
              <a:pPr>
                <a:defRPr/>
              </a:pPr>
              <a:t>‹#›</a:t>
            </a:fld>
            <a:endParaRPr lang="en-GB"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33B828C-0131-412D-A6AE-4864318B972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2085524498_b256d03ac7_b"/>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bg2">
              <a:alpha val="49019"/>
            </a:schemeClr>
          </a:solidFill>
          <a:ln w="9525">
            <a:noFill/>
            <a:miter lim="800000"/>
            <a:headEnd/>
            <a:tailEnd/>
          </a:ln>
        </p:spPr>
      </p:pic>
      <p:sp>
        <p:nvSpPr>
          <p:cNvPr id="2051" name="AutoShape 5"/>
          <p:cNvSpPr>
            <a:spLocks noChangeArrowheads="1"/>
          </p:cNvSpPr>
          <p:nvPr/>
        </p:nvSpPr>
        <p:spPr bwMode="auto">
          <a:xfrm>
            <a:off x="1187450" y="549275"/>
            <a:ext cx="6624638" cy="1727200"/>
          </a:xfrm>
          <a:prstGeom prst="roundRect">
            <a:avLst>
              <a:gd name="adj" fmla="val 16667"/>
            </a:avLst>
          </a:prstGeom>
          <a:solidFill>
            <a:srgbClr val="C0C0C0">
              <a:alpha val="74901"/>
            </a:srgbClr>
          </a:solidFill>
          <a:ln w="127000">
            <a:solidFill>
              <a:srgbClr val="FF6600"/>
            </a:solidFill>
            <a:round/>
            <a:headEnd/>
            <a:tailEnd/>
          </a:ln>
        </p:spPr>
        <p:txBody>
          <a:bodyPr wrap="none" anchor="ctr"/>
          <a:lstStyle/>
          <a:p>
            <a:endParaRPr lang="en-US" dirty="0"/>
          </a:p>
        </p:txBody>
      </p:sp>
      <p:sp>
        <p:nvSpPr>
          <p:cNvPr id="2052" name="AutoShape 9"/>
          <p:cNvSpPr>
            <a:spLocks noChangeArrowheads="1"/>
          </p:cNvSpPr>
          <p:nvPr/>
        </p:nvSpPr>
        <p:spPr bwMode="auto">
          <a:xfrm>
            <a:off x="1187450" y="3357563"/>
            <a:ext cx="6624638" cy="2665412"/>
          </a:xfrm>
          <a:prstGeom prst="roundRect">
            <a:avLst>
              <a:gd name="adj" fmla="val 16667"/>
            </a:avLst>
          </a:prstGeom>
          <a:solidFill>
            <a:srgbClr val="C0C0C0">
              <a:alpha val="74901"/>
            </a:srgbClr>
          </a:solidFill>
          <a:ln w="127000">
            <a:solidFill>
              <a:srgbClr val="FF6600"/>
            </a:solidFill>
            <a:round/>
            <a:headEnd/>
            <a:tailEnd/>
          </a:ln>
        </p:spPr>
        <p:txBody>
          <a:bodyPr wrap="none" anchor="ctr"/>
          <a:lstStyle/>
          <a:p>
            <a:endParaRPr lang="en-US" dirty="0"/>
          </a:p>
        </p:txBody>
      </p:sp>
      <p:sp>
        <p:nvSpPr>
          <p:cNvPr id="2053" name="Rectangle 6"/>
          <p:cNvSpPr>
            <a:spLocks noGrp="1" noChangeArrowheads="1"/>
          </p:cNvSpPr>
          <p:nvPr>
            <p:ph type="ctrTitle"/>
          </p:nvPr>
        </p:nvSpPr>
        <p:spPr>
          <a:xfrm>
            <a:off x="1258888" y="620713"/>
            <a:ext cx="6480175" cy="1584325"/>
          </a:xfrm>
          <a:noFill/>
        </p:spPr>
        <p:txBody>
          <a:bodyPr/>
          <a:lstStyle/>
          <a:p>
            <a:pPr eaLnBrk="1" hangingPunct="1"/>
            <a:r>
              <a:rPr lang="en-GB" sz="5400" dirty="0" smtClean="0"/>
              <a:t>“Kids need reading stamina”</a:t>
            </a:r>
          </a:p>
        </p:txBody>
      </p:sp>
      <p:sp>
        <p:nvSpPr>
          <p:cNvPr id="2054" name="Rectangle 3"/>
          <p:cNvSpPr>
            <a:spLocks noGrp="1" noChangeArrowheads="1"/>
          </p:cNvSpPr>
          <p:nvPr>
            <p:ph type="subTitle" idx="1"/>
          </p:nvPr>
        </p:nvSpPr>
        <p:spPr>
          <a:xfrm>
            <a:off x="1300163" y="3886200"/>
            <a:ext cx="6400800" cy="1752600"/>
          </a:xfrm>
        </p:spPr>
        <p:txBody>
          <a:bodyPr/>
          <a:lstStyle/>
          <a:p>
            <a:pPr eaLnBrk="1" hangingPunct="1"/>
            <a:r>
              <a:rPr lang="en-GB" b="1" dirty="0" smtClean="0"/>
              <a:t>Developing a reading culture at Thomas Deacon Academy</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2036761583_c64e8228da_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267" name="Text Box 6"/>
          <p:cNvSpPr txBox="1">
            <a:spLocks noChangeArrowheads="1"/>
          </p:cNvSpPr>
          <p:nvPr/>
        </p:nvSpPr>
        <p:spPr bwMode="auto">
          <a:xfrm>
            <a:off x="395288" y="4652963"/>
            <a:ext cx="4321175" cy="1800225"/>
          </a:xfrm>
          <a:prstGeom prst="rect">
            <a:avLst/>
          </a:prstGeom>
          <a:noFill/>
          <a:ln w="9525">
            <a:noFill/>
            <a:miter lim="800000"/>
            <a:headEnd/>
            <a:tailEnd/>
          </a:ln>
        </p:spPr>
        <p:txBody>
          <a:bodyPr>
            <a:spAutoFit/>
          </a:bodyPr>
          <a:lstStyle/>
          <a:p>
            <a:pPr>
              <a:spcBef>
                <a:spcPct val="50000"/>
              </a:spcBef>
            </a:pPr>
            <a:r>
              <a:rPr lang="en-GB" sz="3600" b="1" dirty="0">
                <a:solidFill>
                  <a:schemeClr val="bg1"/>
                </a:solidFill>
              </a:rPr>
              <a:t>…doesn’t </a:t>
            </a:r>
            <a:r>
              <a:rPr lang="en-GB" sz="4000" b="1" dirty="0">
                <a:solidFill>
                  <a:srgbClr val="99CC00"/>
                </a:solidFill>
              </a:rPr>
              <a:t>always</a:t>
            </a:r>
            <a:r>
              <a:rPr lang="en-GB" sz="3600" b="1" dirty="0">
                <a:solidFill>
                  <a:schemeClr val="bg1"/>
                </a:solidFill>
              </a:rPr>
              <a:t> have to be from books</a:t>
            </a:r>
          </a:p>
        </p:txBody>
      </p:sp>
      <p:sp>
        <p:nvSpPr>
          <p:cNvPr id="11268" name="Text Box 5"/>
          <p:cNvSpPr txBox="1">
            <a:spLocks noChangeArrowheads="1"/>
          </p:cNvSpPr>
          <p:nvPr/>
        </p:nvSpPr>
        <p:spPr bwMode="auto">
          <a:xfrm>
            <a:off x="468313" y="476250"/>
            <a:ext cx="3816350" cy="762000"/>
          </a:xfrm>
          <a:prstGeom prst="rect">
            <a:avLst/>
          </a:prstGeom>
          <a:noFill/>
          <a:ln w="9525">
            <a:noFill/>
            <a:miter lim="800000"/>
            <a:headEnd/>
            <a:tailEnd/>
          </a:ln>
        </p:spPr>
        <p:txBody>
          <a:bodyPr>
            <a:spAutoFit/>
          </a:bodyPr>
          <a:lstStyle/>
          <a:p>
            <a:pPr>
              <a:spcBef>
                <a:spcPct val="50000"/>
              </a:spcBef>
            </a:pPr>
            <a:r>
              <a:rPr lang="en-GB" sz="4400" b="1" dirty="0">
                <a:solidFill>
                  <a:schemeClr val="bg1"/>
                </a:solidFill>
              </a:rPr>
              <a:t>Reading….</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11" descr="147243_987cbfe4ba_o"/>
          <p:cNvPicPr>
            <a:picLocks noChangeAspect="1" noChangeArrowheads="1"/>
          </p:cNvPicPr>
          <p:nvPr/>
        </p:nvPicPr>
        <p:blipFill>
          <a:blip r:embed="rId2" cstate="print"/>
          <a:srcRect/>
          <a:stretch>
            <a:fillRect/>
          </a:stretch>
        </p:blipFill>
        <p:spPr bwMode="auto">
          <a:xfrm>
            <a:off x="3851275" y="0"/>
            <a:ext cx="5292725" cy="6858000"/>
          </a:xfrm>
          <a:prstGeom prst="rect">
            <a:avLst/>
          </a:prstGeom>
          <a:noFill/>
          <a:ln w="9525">
            <a:noFill/>
            <a:miter lim="800000"/>
            <a:headEnd/>
            <a:tailEnd/>
          </a:ln>
        </p:spPr>
      </p:pic>
      <p:sp>
        <p:nvSpPr>
          <p:cNvPr id="12293" name="Text Box 6"/>
          <p:cNvSpPr txBox="1">
            <a:spLocks noChangeArrowheads="1"/>
          </p:cNvSpPr>
          <p:nvPr/>
        </p:nvSpPr>
        <p:spPr bwMode="auto">
          <a:xfrm>
            <a:off x="626984" y="1908956"/>
            <a:ext cx="1582738" cy="457200"/>
          </a:xfrm>
          <a:prstGeom prst="rect">
            <a:avLst/>
          </a:prstGeom>
          <a:noFill/>
          <a:ln w="9525">
            <a:noFill/>
            <a:miter lim="800000"/>
            <a:headEnd/>
            <a:tailEnd/>
          </a:ln>
        </p:spPr>
        <p:txBody>
          <a:bodyPr>
            <a:spAutoFit/>
          </a:bodyPr>
          <a:lstStyle/>
          <a:p>
            <a:pPr>
              <a:spcBef>
                <a:spcPct val="50000"/>
              </a:spcBef>
            </a:pPr>
            <a:r>
              <a:rPr lang="en-GB" sz="2400" b="1" dirty="0">
                <a:solidFill>
                  <a:schemeClr val="bg1"/>
                </a:solidFill>
              </a:rPr>
              <a:t>Websites</a:t>
            </a:r>
          </a:p>
        </p:txBody>
      </p:sp>
      <p:sp>
        <p:nvSpPr>
          <p:cNvPr id="12294" name="Text Box 7"/>
          <p:cNvSpPr txBox="1">
            <a:spLocks noChangeArrowheads="1"/>
          </p:cNvSpPr>
          <p:nvPr/>
        </p:nvSpPr>
        <p:spPr bwMode="auto">
          <a:xfrm>
            <a:off x="1862398" y="351696"/>
            <a:ext cx="1943100" cy="822325"/>
          </a:xfrm>
          <a:prstGeom prst="rect">
            <a:avLst/>
          </a:prstGeom>
          <a:noFill/>
          <a:ln w="9525">
            <a:noFill/>
            <a:miter lim="800000"/>
            <a:headEnd/>
            <a:tailEnd/>
          </a:ln>
        </p:spPr>
        <p:txBody>
          <a:bodyPr>
            <a:spAutoFit/>
          </a:bodyPr>
          <a:lstStyle/>
          <a:p>
            <a:pPr>
              <a:spcBef>
                <a:spcPct val="50000"/>
              </a:spcBef>
            </a:pPr>
            <a:r>
              <a:rPr lang="en-GB" sz="2400" b="1" dirty="0">
                <a:solidFill>
                  <a:schemeClr val="bg1"/>
                </a:solidFill>
              </a:rPr>
              <a:t>Magazines and comics</a:t>
            </a:r>
          </a:p>
        </p:txBody>
      </p:sp>
      <p:sp>
        <p:nvSpPr>
          <p:cNvPr id="12295" name="Text Box 8"/>
          <p:cNvSpPr txBox="1">
            <a:spLocks noChangeArrowheads="1"/>
          </p:cNvSpPr>
          <p:nvPr/>
        </p:nvSpPr>
        <p:spPr bwMode="auto">
          <a:xfrm>
            <a:off x="1547813" y="5373688"/>
            <a:ext cx="2089150" cy="457200"/>
          </a:xfrm>
          <a:prstGeom prst="rect">
            <a:avLst/>
          </a:prstGeom>
          <a:noFill/>
          <a:ln w="9525">
            <a:noFill/>
            <a:miter lim="800000"/>
            <a:headEnd/>
            <a:tailEnd/>
          </a:ln>
        </p:spPr>
        <p:txBody>
          <a:bodyPr>
            <a:spAutoFit/>
          </a:bodyPr>
          <a:lstStyle/>
          <a:p>
            <a:pPr>
              <a:spcBef>
                <a:spcPct val="50000"/>
              </a:spcBef>
            </a:pPr>
            <a:r>
              <a:rPr lang="en-GB" sz="2400" b="1" dirty="0">
                <a:solidFill>
                  <a:schemeClr val="bg1"/>
                </a:solidFill>
              </a:rPr>
              <a:t>Newspapers</a:t>
            </a:r>
          </a:p>
        </p:txBody>
      </p:sp>
      <p:sp>
        <p:nvSpPr>
          <p:cNvPr id="12296" name="Text Box 9"/>
          <p:cNvSpPr txBox="1">
            <a:spLocks noChangeArrowheads="1"/>
          </p:cNvSpPr>
          <p:nvPr/>
        </p:nvSpPr>
        <p:spPr bwMode="auto">
          <a:xfrm>
            <a:off x="535638" y="4292079"/>
            <a:ext cx="1800225" cy="457200"/>
          </a:xfrm>
          <a:prstGeom prst="rect">
            <a:avLst/>
          </a:prstGeom>
          <a:noFill/>
          <a:ln w="9525">
            <a:noFill/>
            <a:miter lim="800000"/>
            <a:headEnd/>
            <a:tailEnd/>
          </a:ln>
        </p:spPr>
        <p:txBody>
          <a:bodyPr>
            <a:spAutoFit/>
          </a:bodyPr>
          <a:lstStyle/>
          <a:p>
            <a:pPr>
              <a:spcBef>
                <a:spcPct val="50000"/>
              </a:spcBef>
            </a:pPr>
            <a:r>
              <a:rPr lang="en-GB" sz="2400" b="1" dirty="0">
                <a:solidFill>
                  <a:schemeClr val="bg1"/>
                </a:solidFill>
              </a:rPr>
              <a:t>E-books</a:t>
            </a:r>
          </a:p>
        </p:txBody>
      </p:sp>
      <p:sp>
        <p:nvSpPr>
          <p:cNvPr id="12297" name="Text Box 10"/>
          <p:cNvSpPr txBox="1">
            <a:spLocks noChangeArrowheads="1"/>
          </p:cNvSpPr>
          <p:nvPr/>
        </p:nvSpPr>
        <p:spPr bwMode="auto">
          <a:xfrm>
            <a:off x="1339668" y="3006960"/>
            <a:ext cx="2376487" cy="457200"/>
          </a:xfrm>
          <a:prstGeom prst="rect">
            <a:avLst/>
          </a:prstGeom>
          <a:noFill/>
          <a:ln w="9525">
            <a:noFill/>
            <a:miter lim="800000"/>
            <a:headEnd/>
            <a:tailEnd/>
          </a:ln>
        </p:spPr>
        <p:txBody>
          <a:bodyPr>
            <a:spAutoFit/>
          </a:bodyPr>
          <a:lstStyle/>
          <a:p>
            <a:pPr>
              <a:spcBef>
                <a:spcPct val="50000"/>
              </a:spcBef>
            </a:pPr>
            <a:r>
              <a:rPr lang="en-GB" sz="2400" b="1" dirty="0">
                <a:solidFill>
                  <a:schemeClr val="bg1"/>
                </a:solidFill>
              </a:rPr>
              <a:t>TXT messages</a:t>
            </a:r>
          </a:p>
        </p:txBody>
      </p:sp>
      <p:sp>
        <p:nvSpPr>
          <p:cNvPr id="12298" name="Text Box 12"/>
          <p:cNvSpPr txBox="1">
            <a:spLocks noChangeArrowheads="1"/>
          </p:cNvSpPr>
          <p:nvPr/>
        </p:nvSpPr>
        <p:spPr bwMode="auto">
          <a:xfrm>
            <a:off x="3419475" y="6092825"/>
            <a:ext cx="5724525" cy="641350"/>
          </a:xfrm>
          <a:prstGeom prst="rect">
            <a:avLst/>
          </a:prstGeom>
          <a:noFill/>
          <a:ln w="9525">
            <a:noFill/>
            <a:miter lim="800000"/>
            <a:headEnd/>
            <a:tailEnd/>
          </a:ln>
        </p:spPr>
        <p:txBody>
          <a:bodyPr>
            <a:spAutoFit/>
          </a:bodyPr>
          <a:lstStyle/>
          <a:p>
            <a:pPr algn="r">
              <a:spcBef>
                <a:spcPct val="50000"/>
              </a:spcBef>
            </a:pPr>
            <a:r>
              <a:rPr lang="en-GB" sz="3200" b="1" dirty="0">
                <a:solidFill>
                  <a:schemeClr val="bg1"/>
                </a:solidFill>
              </a:rPr>
              <a:t>…are all </a:t>
            </a:r>
            <a:r>
              <a:rPr lang="en-GB" sz="3600" b="1" dirty="0">
                <a:solidFill>
                  <a:srgbClr val="FF6600"/>
                </a:solidFill>
              </a:rPr>
              <a:t>forms</a:t>
            </a:r>
            <a:r>
              <a:rPr lang="en-GB" sz="3200" b="1" dirty="0">
                <a:solidFill>
                  <a:schemeClr val="bg1"/>
                </a:solidFill>
              </a:rPr>
              <a:t> of reading!</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dirty="0" smtClean="0"/>
          </a:p>
        </p:txBody>
      </p:sp>
      <p:sp>
        <p:nvSpPr>
          <p:cNvPr id="13315" name="Rectangle 3"/>
          <p:cNvSpPr>
            <a:spLocks noGrp="1" noChangeArrowheads="1"/>
          </p:cNvSpPr>
          <p:nvPr>
            <p:ph type="body" idx="1"/>
          </p:nvPr>
        </p:nvSpPr>
        <p:spPr/>
        <p:txBody>
          <a:bodyPr/>
          <a:lstStyle/>
          <a:p>
            <a:pPr eaLnBrk="1" hangingPunct="1"/>
            <a:endParaRPr lang="en-US" dirty="0" smtClean="0"/>
          </a:p>
        </p:txBody>
      </p:sp>
      <p:pic>
        <p:nvPicPr>
          <p:cNvPr id="13316" name="Picture 4" descr="548646841_e4e449165a_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7" name="Text Box 6"/>
          <p:cNvSpPr txBox="1">
            <a:spLocks noChangeArrowheads="1"/>
          </p:cNvSpPr>
          <p:nvPr/>
        </p:nvSpPr>
        <p:spPr bwMode="auto">
          <a:xfrm>
            <a:off x="5148263" y="5300663"/>
            <a:ext cx="3814762" cy="823912"/>
          </a:xfrm>
          <a:prstGeom prst="rect">
            <a:avLst/>
          </a:prstGeom>
          <a:solidFill>
            <a:srgbClr val="808080">
              <a:alpha val="65097"/>
            </a:srgbClr>
          </a:solidFill>
          <a:ln w="73025">
            <a:noFill/>
            <a:miter lim="800000"/>
            <a:headEnd/>
            <a:tailEnd/>
          </a:ln>
        </p:spPr>
        <p:txBody>
          <a:bodyPr>
            <a:spAutoFit/>
          </a:bodyPr>
          <a:lstStyle/>
          <a:p>
            <a:pPr algn="ctr">
              <a:spcBef>
                <a:spcPct val="50000"/>
              </a:spcBef>
            </a:pPr>
            <a:r>
              <a:rPr lang="en-GB" sz="4400" b="1" dirty="0">
                <a:solidFill>
                  <a:schemeClr val="bg1"/>
                </a:solidFill>
              </a:rPr>
              <a:t>Why </a:t>
            </a:r>
            <a:r>
              <a:rPr lang="en-GB" sz="4800" b="1" dirty="0">
                <a:solidFill>
                  <a:srgbClr val="FF6600"/>
                </a:solidFill>
              </a:rPr>
              <a:t>books</a:t>
            </a:r>
            <a:r>
              <a:rPr lang="en-GB" sz="4400" b="1" dirty="0">
                <a:solidFill>
                  <a:schemeClr val="bg1"/>
                </a:solidFill>
              </a:rPr>
              <a:t>?</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1690769913_12ff537860_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Rectangle 5"/>
          <p:cNvSpPr>
            <a:spLocks noChangeArrowheads="1"/>
          </p:cNvSpPr>
          <p:nvPr/>
        </p:nvSpPr>
        <p:spPr bwMode="auto">
          <a:xfrm>
            <a:off x="179388" y="188913"/>
            <a:ext cx="8785225" cy="3508375"/>
          </a:xfrm>
          <a:prstGeom prst="rect">
            <a:avLst/>
          </a:prstGeom>
          <a:solidFill>
            <a:srgbClr val="C0C0C0">
              <a:alpha val="50195"/>
            </a:srgbClr>
          </a:solidFill>
          <a:ln w="9525">
            <a:noFill/>
            <a:miter lim="800000"/>
            <a:headEnd/>
            <a:tailEnd/>
          </a:ln>
        </p:spPr>
        <p:txBody>
          <a:bodyPr anchor="ctr">
            <a:spAutoFit/>
          </a:bodyPr>
          <a:lstStyle/>
          <a:p>
            <a:r>
              <a:rPr lang="en-GB" sz="2800" b="1" dirty="0">
                <a:latin typeface="Verdana" pitchFamily="34" charset="0"/>
              </a:rPr>
              <a:t>“Books rule! You don’t have pictures to tell you how to imagine something, you can do it yourself! Books can do what no machines can, and probably never will. For example, time travel and they can take you to other dimensions! They are somewhere to go when you just want to escape the real world!” </a:t>
            </a:r>
            <a:r>
              <a:rPr lang="en-GB" sz="2000" b="1" dirty="0">
                <a:latin typeface="Verdana" pitchFamily="34" charset="0"/>
              </a:rPr>
              <a:t>Dani, 13</a:t>
            </a:r>
            <a:endParaRPr lang="en-GB" sz="4000"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754549639_9fb80ef32d_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body" idx="1"/>
          </p:nvPr>
        </p:nvSpPr>
        <p:spPr>
          <a:xfrm>
            <a:off x="323850" y="188913"/>
            <a:ext cx="8569325" cy="2376487"/>
          </a:xfrm>
          <a:solidFill>
            <a:srgbClr val="C0C0C0">
              <a:alpha val="50195"/>
            </a:srgbClr>
          </a:solidFill>
        </p:spPr>
        <p:txBody>
          <a:bodyPr/>
          <a:lstStyle/>
          <a:p>
            <a:pPr marL="0" indent="0" eaLnBrk="1" hangingPunct="1">
              <a:buFontTx/>
              <a:buNone/>
            </a:pPr>
            <a:r>
              <a:rPr lang="en-GB" sz="3600" b="1" dirty="0" smtClean="0">
                <a:solidFill>
                  <a:schemeClr val="bg1"/>
                </a:solidFill>
              </a:rPr>
              <a:t>"You don't have to burn books to destroy a culture. Just get people to stop reading them." </a:t>
            </a:r>
            <a:br>
              <a:rPr lang="en-GB" sz="3600" b="1" dirty="0" smtClean="0">
                <a:solidFill>
                  <a:schemeClr val="bg1"/>
                </a:solidFill>
              </a:rPr>
            </a:br>
            <a:r>
              <a:rPr lang="en-GB" sz="3600" b="1" dirty="0" smtClean="0">
                <a:solidFill>
                  <a:schemeClr val="bg1"/>
                </a:solidFill>
              </a:rPr>
              <a:t>Ray Bradbury</a:t>
            </a:r>
            <a:endParaRPr lang="en-GB" sz="3600" dirty="0" smtClean="0">
              <a:solidFill>
                <a:schemeClr val="bg1"/>
              </a:solidFill>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328114351_177d67b4e2_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9" name="Rectangle 4"/>
          <p:cNvSpPr>
            <a:spLocks noChangeArrowheads="1"/>
          </p:cNvSpPr>
          <p:nvPr/>
        </p:nvSpPr>
        <p:spPr bwMode="auto">
          <a:xfrm>
            <a:off x="179388" y="5013325"/>
            <a:ext cx="8785225" cy="1554163"/>
          </a:xfrm>
          <a:prstGeom prst="rect">
            <a:avLst/>
          </a:prstGeom>
          <a:solidFill>
            <a:srgbClr val="C0C0C0">
              <a:alpha val="74901"/>
            </a:srgbClr>
          </a:solidFill>
          <a:ln w="9525">
            <a:noFill/>
            <a:miter lim="800000"/>
            <a:headEnd/>
            <a:tailEnd/>
          </a:ln>
        </p:spPr>
        <p:txBody>
          <a:bodyPr anchor="ctr">
            <a:spAutoFit/>
          </a:bodyPr>
          <a:lstStyle/>
          <a:p>
            <a:r>
              <a:rPr lang="en-GB" sz="3200" b="1" dirty="0"/>
              <a:t>“A significant number of boys would rather chew off their own right leg than confess to enjoying reading and writing.” Alan Gibbons</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96724309_985b8acd3f_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1507" name="Text Box 4"/>
          <p:cNvSpPr txBox="1">
            <a:spLocks noChangeArrowheads="1"/>
          </p:cNvSpPr>
          <p:nvPr/>
        </p:nvSpPr>
        <p:spPr bwMode="auto">
          <a:xfrm>
            <a:off x="3781425" y="404813"/>
            <a:ext cx="5113338" cy="641350"/>
          </a:xfrm>
          <a:prstGeom prst="rect">
            <a:avLst/>
          </a:prstGeom>
          <a:solidFill>
            <a:srgbClr val="808080">
              <a:alpha val="50195"/>
            </a:srgbClr>
          </a:solidFill>
          <a:ln w="9525">
            <a:noFill/>
            <a:miter lim="800000"/>
            <a:headEnd/>
            <a:tailEnd/>
          </a:ln>
        </p:spPr>
        <p:txBody>
          <a:bodyPr>
            <a:spAutoFit/>
          </a:bodyPr>
          <a:lstStyle/>
          <a:p>
            <a:pPr algn="r">
              <a:spcBef>
                <a:spcPct val="50000"/>
              </a:spcBef>
            </a:pPr>
            <a:r>
              <a:rPr lang="en-GB" sz="3600" b="1" dirty="0">
                <a:solidFill>
                  <a:schemeClr val="bg1"/>
                </a:solidFill>
              </a:rPr>
              <a:t>What does this mean?</a:t>
            </a:r>
          </a:p>
        </p:txBody>
      </p:sp>
      <p:sp>
        <p:nvSpPr>
          <p:cNvPr id="21508" name="Rectangle 8"/>
          <p:cNvSpPr>
            <a:spLocks noChangeArrowheads="1"/>
          </p:cNvSpPr>
          <p:nvPr/>
        </p:nvSpPr>
        <p:spPr bwMode="auto">
          <a:xfrm>
            <a:off x="4800600" y="1524000"/>
            <a:ext cx="4094163" cy="900113"/>
          </a:xfrm>
          <a:prstGeom prst="rect">
            <a:avLst/>
          </a:prstGeom>
          <a:solidFill>
            <a:srgbClr val="808080">
              <a:alpha val="39999"/>
            </a:srgbClr>
          </a:solidFill>
          <a:ln w="9525" algn="ctr">
            <a:noFill/>
            <a:miter lim="800000"/>
            <a:headEnd/>
            <a:tailEnd/>
          </a:ln>
        </p:spPr>
        <p:txBody>
          <a:bodyPr/>
          <a:lstStyle/>
          <a:p>
            <a:pPr algn="r"/>
            <a:r>
              <a:rPr lang="en-GB" sz="3200" b="1" dirty="0">
                <a:solidFill>
                  <a:srgbClr val="FF6600"/>
                </a:solidFill>
              </a:rPr>
              <a:t>Impact</a:t>
            </a:r>
            <a:r>
              <a:rPr lang="en-GB" sz="2800" b="1" dirty="0"/>
              <a:t> on all subjects</a:t>
            </a:r>
          </a:p>
          <a:p>
            <a:pPr algn="r"/>
            <a:r>
              <a:rPr lang="en-GB" sz="2800" b="1" dirty="0"/>
              <a:t>and exam courses</a:t>
            </a:r>
          </a:p>
        </p:txBody>
      </p:sp>
      <p:sp>
        <p:nvSpPr>
          <p:cNvPr id="21509" name="Text Box 9"/>
          <p:cNvSpPr txBox="1">
            <a:spLocks noChangeArrowheads="1"/>
          </p:cNvSpPr>
          <p:nvPr/>
        </p:nvSpPr>
        <p:spPr bwMode="auto">
          <a:xfrm>
            <a:off x="3708400" y="5661025"/>
            <a:ext cx="5186363" cy="946150"/>
          </a:xfrm>
          <a:prstGeom prst="rect">
            <a:avLst/>
          </a:prstGeom>
          <a:solidFill>
            <a:srgbClr val="C0C0C0">
              <a:alpha val="39999"/>
            </a:srgbClr>
          </a:solidFill>
          <a:ln w="9525">
            <a:noFill/>
            <a:miter lim="800000"/>
            <a:headEnd/>
            <a:tailEnd/>
          </a:ln>
        </p:spPr>
        <p:txBody>
          <a:bodyPr>
            <a:spAutoFit/>
          </a:bodyPr>
          <a:lstStyle/>
          <a:p>
            <a:pPr>
              <a:spcBef>
                <a:spcPct val="50000"/>
              </a:spcBef>
            </a:pPr>
            <a:r>
              <a:rPr lang="en-GB" sz="2800" b="1" dirty="0"/>
              <a:t>Problems with </a:t>
            </a:r>
            <a:r>
              <a:rPr lang="en-GB" sz="2800" b="1" dirty="0">
                <a:solidFill>
                  <a:srgbClr val="FF6600"/>
                </a:solidFill>
              </a:rPr>
              <a:t>concentration</a:t>
            </a:r>
            <a:r>
              <a:rPr lang="en-GB" sz="2800" b="1" dirty="0"/>
              <a:t> and </a:t>
            </a:r>
            <a:r>
              <a:rPr lang="en-GB" sz="2800" b="1" dirty="0">
                <a:solidFill>
                  <a:srgbClr val="99CC00"/>
                </a:solidFill>
              </a:rPr>
              <a:t>attention</a:t>
            </a:r>
            <a:r>
              <a:rPr lang="en-GB" sz="2800" b="1" dirty="0"/>
              <a:t> span</a:t>
            </a:r>
          </a:p>
        </p:txBody>
      </p:sp>
      <p:sp>
        <p:nvSpPr>
          <p:cNvPr id="21510" name="Text Box 11"/>
          <p:cNvSpPr txBox="1">
            <a:spLocks noChangeArrowheads="1"/>
          </p:cNvSpPr>
          <p:nvPr/>
        </p:nvSpPr>
        <p:spPr bwMode="auto">
          <a:xfrm>
            <a:off x="4502150" y="2903538"/>
            <a:ext cx="4392613" cy="900112"/>
          </a:xfrm>
          <a:prstGeom prst="rect">
            <a:avLst/>
          </a:prstGeom>
          <a:solidFill>
            <a:srgbClr val="808080">
              <a:alpha val="39999"/>
            </a:srgbClr>
          </a:solidFill>
          <a:ln w="9525" algn="ctr">
            <a:noFill/>
            <a:miter lim="800000"/>
            <a:headEnd/>
            <a:tailEnd/>
          </a:ln>
        </p:spPr>
        <p:txBody>
          <a:bodyPr/>
          <a:lstStyle/>
          <a:p>
            <a:pPr>
              <a:spcBef>
                <a:spcPct val="50000"/>
              </a:spcBef>
            </a:pPr>
            <a:r>
              <a:rPr lang="en-GB" sz="2800" b="1" dirty="0"/>
              <a:t>Lack of </a:t>
            </a:r>
            <a:r>
              <a:rPr lang="en-GB" sz="2800" b="1" dirty="0">
                <a:solidFill>
                  <a:srgbClr val="99CC00"/>
                </a:solidFill>
              </a:rPr>
              <a:t>engagement</a:t>
            </a:r>
            <a:r>
              <a:rPr lang="en-GB" sz="2800" b="1" dirty="0"/>
              <a:t> with culture</a:t>
            </a:r>
          </a:p>
        </p:txBody>
      </p:sp>
      <p:sp>
        <p:nvSpPr>
          <p:cNvPr id="21511" name="Text Box 12"/>
          <p:cNvSpPr txBox="1">
            <a:spLocks noChangeArrowheads="1"/>
          </p:cNvSpPr>
          <p:nvPr/>
        </p:nvSpPr>
        <p:spPr bwMode="auto">
          <a:xfrm>
            <a:off x="4502150" y="4281488"/>
            <a:ext cx="4392613" cy="900112"/>
          </a:xfrm>
          <a:prstGeom prst="rect">
            <a:avLst/>
          </a:prstGeom>
          <a:solidFill>
            <a:srgbClr val="C0C0C0">
              <a:alpha val="39999"/>
            </a:srgbClr>
          </a:solidFill>
          <a:ln w="9525" algn="ctr">
            <a:noFill/>
            <a:miter lim="800000"/>
            <a:headEnd/>
            <a:tailEnd/>
          </a:ln>
        </p:spPr>
        <p:txBody>
          <a:bodyPr/>
          <a:lstStyle/>
          <a:p>
            <a:pPr>
              <a:spcBef>
                <a:spcPct val="50000"/>
              </a:spcBef>
            </a:pPr>
            <a:r>
              <a:rPr lang="en-GB" sz="2800" b="1" dirty="0">
                <a:solidFill>
                  <a:srgbClr val="FF6600"/>
                </a:solidFill>
              </a:rPr>
              <a:t>Stalling</a:t>
            </a:r>
            <a:r>
              <a:rPr lang="en-GB" sz="2800" b="1" dirty="0"/>
              <a:t> of reading &amp; literacy development</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4" name="Picture 7" descr="133370210_be8b35b477_o"/>
          <p:cNvPicPr>
            <a:picLocks noChangeAspect="1" noChangeArrowheads="1"/>
          </p:cNvPicPr>
          <p:nvPr/>
        </p:nvPicPr>
        <p:blipFill>
          <a:blip r:embed="rId2" cstate="print"/>
          <a:srcRect/>
          <a:stretch>
            <a:fillRect/>
          </a:stretch>
        </p:blipFill>
        <p:spPr bwMode="auto">
          <a:xfrm>
            <a:off x="0" y="0"/>
            <a:ext cx="4500563" cy="6858000"/>
          </a:xfrm>
          <a:prstGeom prst="rect">
            <a:avLst/>
          </a:prstGeom>
          <a:noFill/>
          <a:ln w="9525">
            <a:noFill/>
            <a:miter lim="800000"/>
            <a:headEnd/>
            <a:tailEnd/>
          </a:ln>
        </p:spPr>
      </p:pic>
      <p:sp>
        <p:nvSpPr>
          <p:cNvPr id="28675" name="Rectangle 4"/>
          <p:cNvSpPr>
            <a:spLocks noChangeArrowheads="1"/>
          </p:cNvSpPr>
          <p:nvPr/>
        </p:nvSpPr>
        <p:spPr bwMode="auto">
          <a:xfrm>
            <a:off x="3203575" y="260350"/>
            <a:ext cx="5761038" cy="3503613"/>
          </a:xfrm>
          <a:prstGeom prst="rect">
            <a:avLst/>
          </a:prstGeom>
          <a:solidFill>
            <a:schemeClr val="tx1"/>
          </a:solidFill>
          <a:ln w="9525">
            <a:noFill/>
            <a:miter lim="800000"/>
            <a:headEnd/>
            <a:tailEnd/>
          </a:ln>
        </p:spPr>
        <p:txBody>
          <a:bodyPr>
            <a:spAutoFit/>
          </a:bodyPr>
          <a:lstStyle/>
          <a:p>
            <a:r>
              <a:rPr lang="en-GB" sz="3200" b="1" dirty="0">
                <a:solidFill>
                  <a:schemeClr val="bg1"/>
                </a:solidFill>
              </a:rPr>
              <a:t>“The research evidence suggests that encouraging reading for pleasure could be a way of contributing towards raising educational standards and combating social exclusion</a:t>
            </a:r>
            <a:r>
              <a:rPr lang="en-GB" sz="3200" dirty="0">
                <a:solidFill>
                  <a:schemeClr val="bg1"/>
                </a:solidFill>
              </a:rPr>
              <a:t>.”</a:t>
            </a:r>
          </a:p>
        </p:txBody>
      </p:sp>
      <p:sp>
        <p:nvSpPr>
          <p:cNvPr id="28676" name="Rectangle 5"/>
          <p:cNvSpPr>
            <a:spLocks noChangeArrowheads="1"/>
          </p:cNvSpPr>
          <p:nvPr/>
        </p:nvSpPr>
        <p:spPr bwMode="auto">
          <a:xfrm>
            <a:off x="323850" y="5949950"/>
            <a:ext cx="8569325" cy="641350"/>
          </a:xfrm>
          <a:prstGeom prst="rect">
            <a:avLst/>
          </a:prstGeom>
          <a:noFill/>
          <a:ln w="9525">
            <a:noFill/>
            <a:miter lim="800000"/>
            <a:headEnd/>
            <a:tailEnd/>
          </a:ln>
        </p:spPr>
        <p:txBody>
          <a:bodyPr>
            <a:spAutoFit/>
          </a:bodyPr>
          <a:lstStyle/>
          <a:p>
            <a:r>
              <a:rPr lang="en-GB" b="1" dirty="0">
                <a:solidFill>
                  <a:schemeClr val="bg1"/>
                </a:solidFill>
              </a:rPr>
              <a:t>Clark, C and Akerman, R (2006). </a:t>
            </a:r>
            <a:r>
              <a:rPr lang="en-GB" b="1" i="1" dirty="0">
                <a:solidFill>
                  <a:schemeClr val="bg1"/>
                </a:solidFill>
              </a:rPr>
              <a:t>Social inclusion and reading: an exploration.</a:t>
            </a:r>
            <a:r>
              <a:rPr lang="en-GB" b="1" dirty="0">
                <a:solidFill>
                  <a:schemeClr val="bg1"/>
                </a:solidFill>
              </a:rPr>
              <a:t> National Literacy Trust</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537167308_01d5f493a4_b"/>
          <p:cNvPicPr>
            <a:picLocks noChangeAspect="1" noChangeArrowheads="1"/>
          </p:cNvPicPr>
          <p:nvPr/>
        </p:nvPicPr>
        <p:blipFill>
          <a:blip r:embed="rId2" cstate="print"/>
          <a:srcRect/>
          <a:stretch>
            <a:fillRect/>
          </a:stretch>
        </p:blipFill>
        <p:spPr bwMode="auto">
          <a:xfrm>
            <a:off x="0" y="0"/>
            <a:ext cx="9144000" cy="6856413"/>
          </a:xfrm>
          <a:prstGeom prst="rect">
            <a:avLst/>
          </a:prstGeom>
          <a:noFill/>
          <a:ln w="9525">
            <a:noFill/>
            <a:miter lim="800000"/>
            <a:headEnd/>
            <a:tailEnd/>
          </a:ln>
        </p:spPr>
      </p:pic>
      <p:sp>
        <p:nvSpPr>
          <p:cNvPr id="37891" name="Rectangle 3"/>
          <p:cNvSpPr>
            <a:spLocks noGrp="1" noChangeArrowheads="1"/>
          </p:cNvSpPr>
          <p:nvPr>
            <p:ph type="body" idx="1"/>
          </p:nvPr>
        </p:nvSpPr>
        <p:spPr>
          <a:xfrm>
            <a:off x="250825" y="333375"/>
            <a:ext cx="8518525" cy="4525963"/>
          </a:xfrm>
        </p:spPr>
        <p:txBody>
          <a:bodyPr/>
          <a:lstStyle/>
          <a:p>
            <a:pPr marL="0" indent="0" algn="r" eaLnBrk="1" hangingPunct="1">
              <a:buFontTx/>
              <a:buNone/>
            </a:pPr>
            <a:r>
              <a:rPr lang="en-GB" b="1" dirty="0" smtClean="0"/>
              <a:t>“Sustained reading to my mind is essential for developing a world they would want to live in. The reading does not need to be fiction but I do believe that kids need reading stamina. Just like you have to stick at anything and practice etc surely you need to do the same with reading.”        Ingrid Hopson SLYA 2007</a:t>
            </a:r>
            <a:r>
              <a:rPr lang="en-GB" dirty="0" smtClean="0"/>
              <a:t> </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22" name="Picture 5" descr="question_mark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23" name="Text Box 6"/>
          <p:cNvSpPr txBox="1">
            <a:spLocks noChangeArrowheads="1"/>
          </p:cNvSpPr>
          <p:nvPr/>
        </p:nvSpPr>
        <p:spPr bwMode="auto">
          <a:xfrm>
            <a:off x="395288" y="5445125"/>
            <a:ext cx="2881312" cy="946150"/>
          </a:xfrm>
          <a:prstGeom prst="rect">
            <a:avLst/>
          </a:prstGeom>
          <a:noFill/>
          <a:ln w="9525">
            <a:noFill/>
            <a:miter lim="800000"/>
            <a:headEnd/>
            <a:tailEnd/>
          </a:ln>
        </p:spPr>
        <p:txBody>
          <a:bodyPr>
            <a:spAutoFit/>
          </a:bodyPr>
          <a:lstStyle/>
          <a:p>
            <a:r>
              <a:rPr lang="en-GB" sz="2800" b="1" dirty="0">
                <a:solidFill>
                  <a:schemeClr val="bg1"/>
                </a:solidFill>
              </a:rPr>
              <a:t>So what could we do?</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dirty="0" smtClean="0"/>
          </a:p>
        </p:txBody>
      </p:sp>
      <p:sp>
        <p:nvSpPr>
          <p:cNvPr id="3075" name="Rectangle 3"/>
          <p:cNvSpPr>
            <a:spLocks noGrp="1" noChangeArrowheads="1"/>
          </p:cNvSpPr>
          <p:nvPr>
            <p:ph type="body" idx="1"/>
          </p:nvPr>
        </p:nvSpPr>
        <p:spPr/>
        <p:txBody>
          <a:bodyPr/>
          <a:lstStyle/>
          <a:p>
            <a:pPr eaLnBrk="1" hangingPunct="1"/>
            <a:endParaRPr lang="en-US" dirty="0" smtClean="0"/>
          </a:p>
        </p:txBody>
      </p:sp>
      <p:pic>
        <p:nvPicPr>
          <p:cNvPr id="3076" name="Picture 4" descr="548646841_e4e449165a_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7" name="Text Box 5"/>
          <p:cNvSpPr txBox="1">
            <a:spLocks noChangeArrowheads="1"/>
          </p:cNvSpPr>
          <p:nvPr/>
        </p:nvSpPr>
        <p:spPr bwMode="auto">
          <a:xfrm>
            <a:off x="179388" y="549275"/>
            <a:ext cx="3167062" cy="823913"/>
          </a:xfrm>
          <a:prstGeom prst="rect">
            <a:avLst/>
          </a:prstGeom>
          <a:solidFill>
            <a:srgbClr val="808080">
              <a:alpha val="65097"/>
            </a:srgbClr>
          </a:solidFill>
          <a:ln w="73025">
            <a:noFill/>
            <a:miter lim="800000"/>
            <a:headEnd/>
            <a:tailEnd/>
          </a:ln>
        </p:spPr>
        <p:txBody>
          <a:bodyPr>
            <a:spAutoFit/>
          </a:bodyPr>
          <a:lstStyle/>
          <a:p>
            <a:pPr algn="ctr">
              <a:spcBef>
                <a:spcPct val="50000"/>
              </a:spcBef>
            </a:pPr>
            <a:r>
              <a:rPr lang="en-GB" sz="4400" b="1" dirty="0">
                <a:solidFill>
                  <a:schemeClr val="bg1"/>
                </a:solidFill>
              </a:rPr>
              <a:t>Why </a:t>
            </a:r>
            <a:r>
              <a:rPr lang="en-GB" sz="4800" b="1" dirty="0">
                <a:solidFill>
                  <a:srgbClr val="CC0000"/>
                </a:solidFill>
              </a:rPr>
              <a:t>read</a:t>
            </a:r>
            <a:r>
              <a:rPr lang="en-GB" sz="4400" b="1" dirty="0">
                <a:solidFill>
                  <a:schemeClr val="bg1"/>
                </a:solidFill>
              </a:rPr>
              <a:t>?</a:t>
            </a:r>
          </a:p>
        </p:txBody>
      </p:sp>
      <p:sp>
        <p:nvSpPr>
          <p:cNvPr id="3078" name="Text Box 6"/>
          <p:cNvSpPr txBox="1">
            <a:spLocks noChangeArrowheads="1"/>
          </p:cNvSpPr>
          <p:nvPr/>
        </p:nvSpPr>
        <p:spPr bwMode="auto">
          <a:xfrm>
            <a:off x="5148263" y="5300663"/>
            <a:ext cx="3814762" cy="823912"/>
          </a:xfrm>
          <a:prstGeom prst="rect">
            <a:avLst/>
          </a:prstGeom>
          <a:solidFill>
            <a:srgbClr val="808080">
              <a:alpha val="65097"/>
            </a:srgbClr>
          </a:solidFill>
          <a:ln w="73025">
            <a:noFill/>
            <a:miter lim="800000"/>
            <a:headEnd/>
            <a:tailEnd/>
          </a:ln>
        </p:spPr>
        <p:txBody>
          <a:bodyPr>
            <a:spAutoFit/>
          </a:bodyPr>
          <a:lstStyle/>
          <a:p>
            <a:pPr algn="ctr">
              <a:spcBef>
                <a:spcPct val="50000"/>
              </a:spcBef>
            </a:pPr>
            <a:r>
              <a:rPr lang="en-GB" sz="4400" b="1" dirty="0">
                <a:solidFill>
                  <a:schemeClr val="bg1"/>
                </a:solidFill>
              </a:rPr>
              <a:t>Why </a:t>
            </a:r>
            <a:r>
              <a:rPr lang="en-GB" sz="4800" b="1" dirty="0">
                <a:solidFill>
                  <a:srgbClr val="99CC00"/>
                </a:solidFill>
              </a:rPr>
              <a:t>books</a:t>
            </a:r>
            <a:r>
              <a:rPr lang="en-GB" sz="4400" b="1" dirty="0">
                <a:solidFill>
                  <a:schemeClr val="bg1"/>
                </a:solidFill>
              </a:rPr>
              <a:t>?</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2226360663_8dce3956d6_o"/>
          <p:cNvPicPr>
            <a:picLocks noChangeAspect="1" noChangeArrowheads="1"/>
          </p:cNvPicPr>
          <p:nvPr/>
        </p:nvPicPr>
        <p:blipFill>
          <a:blip r:embed="rId2" cstate="print"/>
          <a:srcRect t="6367" b="8913"/>
          <a:stretch>
            <a:fillRect/>
          </a:stretch>
        </p:blipFill>
        <p:spPr bwMode="auto">
          <a:xfrm>
            <a:off x="0" y="0"/>
            <a:ext cx="9144000" cy="6858000"/>
          </a:xfrm>
          <a:prstGeom prst="rect">
            <a:avLst/>
          </a:prstGeom>
          <a:noFill/>
          <a:ln w="9525">
            <a:noFill/>
            <a:miter lim="800000"/>
            <a:headEnd/>
            <a:tailEnd/>
          </a:ln>
        </p:spPr>
      </p:pic>
      <p:sp>
        <p:nvSpPr>
          <p:cNvPr id="35843" name="Text Box 6"/>
          <p:cNvSpPr txBox="1">
            <a:spLocks noChangeArrowheads="1"/>
          </p:cNvSpPr>
          <p:nvPr/>
        </p:nvSpPr>
        <p:spPr bwMode="auto">
          <a:xfrm>
            <a:off x="3419475" y="4221163"/>
            <a:ext cx="4392613" cy="1555750"/>
          </a:xfrm>
          <a:prstGeom prst="rect">
            <a:avLst/>
          </a:prstGeom>
          <a:noFill/>
          <a:ln w="9525">
            <a:noFill/>
            <a:miter lim="800000"/>
            <a:headEnd/>
            <a:tailEnd/>
          </a:ln>
        </p:spPr>
        <p:txBody>
          <a:bodyPr>
            <a:spAutoFit/>
          </a:bodyPr>
          <a:lstStyle/>
          <a:p>
            <a:pPr>
              <a:spcBef>
                <a:spcPct val="50000"/>
              </a:spcBef>
            </a:pPr>
            <a:r>
              <a:rPr lang="en-GB" sz="4800" b="1" dirty="0"/>
              <a:t>We need time for reading…</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2085613216_935b375e28_b"/>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4819" name="Rectangle 2"/>
          <p:cNvSpPr>
            <a:spLocks noGrp="1" noChangeArrowheads="1"/>
          </p:cNvSpPr>
          <p:nvPr>
            <p:ph type="title"/>
          </p:nvPr>
        </p:nvSpPr>
        <p:spPr/>
        <p:txBody>
          <a:bodyPr/>
          <a:lstStyle/>
          <a:p>
            <a:pPr eaLnBrk="1" hangingPunct="1"/>
            <a:r>
              <a:rPr lang="en-GB" b="1" dirty="0" smtClean="0">
                <a:solidFill>
                  <a:schemeClr val="tx1"/>
                </a:solidFill>
              </a:rPr>
              <a:t>Suggestions for Parents</a:t>
            </a:r>
          </a:p>
        </p:txBody>
      </p:sp>
      <p:sp>
        <p:nvSpPr>
          <p:cNvPr id="34820" name="Rectangle 3"/>
          <p:cNvSpPr>
            <a:spLocks noGrp="1" noChangeArrowheads="1"/>
          </p:cNvSpPr>
          <p:nvPr>
            <p:ph type="body" idx="1"/>
          </p:nvPr>
        </p:nvSpPr>
        <p:spPr>
          <a:xfrm>
            <a:off x="457200" y="1600200"/>
            <a:ext cx="8435975" cy="4525963"/>
          </a:xfrm>
          <a:solidFill>
            <a:srgbClr val="C0C0C0">
              <a:alpha val="74901"/>
            </a:srgbClr>
          </a:solidFill>
        </p:spPr>
        <p:txBody>
          <a:bodyPr/>
          <a:lstStyle/>
          <a:p>
            <a:pPr eaLnBrk="1" hangingPunct="1"/>
            <a:r>
              <a:rPr lang="en-GB" b="1" dirty="0" smtClean="0"/>
              <a:t>Positive attitude to books</a:t>
            </a:r>
          </a:p>
          <a:p>
            <a:pPr eaLnBrk="1" hangingPunct="1"/>
            <a:r>
              <a:rPr lang="en-GB" b="1" dirty="0" smtClean="0"/>
              <a:t>Role models with reading</a:t>
            </a:r>
          </a:p>
          <a:p>
            <a:pPr eaLnBrk="1" hangingPunct="1"/>
            <a:r>
              <a:rPr lang="en-GB" b="1" dirty="0" smtClean="0"/>
              <a:t>Join the library and </a:t>
            </a:r>
            <a:r>
              <a:rPr lang="en-GB" b="1" smtClean="0"/>
              <a:t>go regularly</a:t>
            </a:r>
          </a:p>
          <a:p>
            <a:pPr eaLnBrk="1" hangingPunct="1"/>
            <a:r>
              <a:rPr lang="en-GB" b="1" smtClean="0"/>
              <a:t>Books </a:t>
            </a:r>
            <a:r>
              <a:rPr lang="en-GB" b="1" dirty="0" smtClean="0"/>
              <a:t>&amp; Reading material around the home</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2.bp.blogspot.com/_0nhX4b-_Guo/TUwkdqiARfI/AAAAAAAABLA/_aNtTHre89Y/s1600/love_book1.jpg"/>
          <p:cNvPicPr>
            <a:picLocks noChangeAspect="1" noChangeArrowheads="1"/>
          </p:cNvPicPr>
          <p:nvPr/>
        </p:nvPicPr>
        <p:blipFill>
          <a:blip r:embed="rId2" cstate="print">
            <a:lum bright="21000"/>
          </a:blip>
          <a:srcRect/>
          <a:stretch>
            <a:fillRect/>
          </a:stretch>
        </p:blipFill>
        <p:spPr bwMode="auto">
          <a:xfrm>
            <a:off x="0" y="-1"/>
            <a:ext cx="9155426" cy="6858001"/>
          </a:xfrm>
          <a:prstGeom prst="rect">
            <a:avLst/>
          </a:prstGeom>
          <a:noFill/>
        </p:spPr>
      </p:pic>
      <p:sp>
        <p:nvSpPr>
          <p:cNvPr id="3" name="Subtitle 2"/>
          <p:cNvSpPr>
            <a:spLocks noGrp="1"/>
          </p:cNvSpPr>
          <p:nvPr>
            <p:ph type="subTitle" idx="1"/>
          </p:nvPr>
        </p:nvSpPr>
        <p:spPr>
          <a:xfrm>
            <a:off x="249810" y="247453"/>
            <a:ext cx="8677374" cy="1751029"/>
          </a:xfrm>
        </p:spPr>
        <p:txBody>
          <a:bodyPr/>
          <a:lstStyle/>
          <a:p>
            <a:r>
              <a:rPr lang="en-GB" dirty="0" smtClean="0"/>
              <a:t>“Parents must remember its not their job to teach kids to read, it is to encourage them to love books.”</a:t>
            </a:r>
          </a:p>
        </p:txBody>
      </p:sp>
      <p:sp>
        <p:nvSpPr>
          <p:cNvPr id="4" name="Rectangle 3"/>
          <p:cNvSpPr/>
          <p:nvPr/>
        </p:nvSpPr>
        <p:spPr>
          <a:xfrm>
            <a:off x="6834433" y="6488668"/>
            <a:ext cx="2309567" cy="369332"/>
          </a:xfrm>
          <a:prstGeom prst="rect">
            <a:avLst/>
          </a:prstGeom>
        </p:spPr>
        <p:txBody>
          <a:bodyPr wrap="square">
            <a:spAutoFit/>
          </a:bodyPr>
          <a:lstStyle/>
          <a:p>
            <a:r>
              <a:rPr lang="en-GB" dirty="0" smtClean="0"/>
              <a:t>Michael Rosen 2012</a:t>
            </a:r>
            <a:endParaRPr lang="en-GB"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http://gcldaz.org/gila/images/sitepics/isp-girl_reading.jpg"/>
          <p:cNvPicPr>
            <a:picLocks noChangeAspect="1" noChangeArrowheads="1"/>
          </p:cNvPicPr>
          <p:nvPr/>
        </p:nvPicPr>
        <p:blipFill>
          <a:blip r:embed="rId2" cstate="print">
            <a:lum bright="26000"/>
          </a:blip>
          <a:srcRect/>
          <a:stretch>
            <a:fillRect/>
          </a:stretch>
        </p:blipFill>
        <p:spPr bwMode="auto">
          <a:xfrm>
            <a:off x="0" y="0"/>
            <a:ext cx="9144000" cy="6858000"/>
          </a:xfrm>
          <a:prstGeom prst="rect">
            <a:avLst/>
          </a:prstGeom>
          <a:noFill/>
        </p:spPr>
      </p:pic>
      <p:sp>
        <p:nvSpPr>
          <p:cNvPr id="3" name="Subtitle 2"/>
          <p:cNvSpPr>
            <a:spLocks noGrp="1"/>
          </p:cNvSpPr>
          <p:nvPr>
            <p:ph type="subTitle" idx="1"/>
          </p:nvPr>
        </p:nvSpPr>
        <p:spPr>
          <a:xfrm>
            <a:off x="3685880" y="-1"/>
            <a:ext cx="5458119" cy="2922309"/>
          </a:xfrm>
        </p:spPr>
        <p:txBody>
          <a:bodyPr/>
          <a:lstStyle/>
          <a:p>
            <a:r>
              <a:rPr lang="en-GB" dirty="0" smtClean="0"/>
              <a:t>Becoming a reader requires reading outside of school, in the home. </a:t>
            </a:r>
          </a:p>
          <a:p>
            <a:r>
              <a:rPr lang="en-GB" dirty="0" smtClean="0"/>
              <a:t>Children need to be reading for pleasure.</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09707" y="0"/>
            <a:ext cx="4534293" cy="6858000"/>
          </a:xfrm>
          <a:solidFill>
            <a:srgbClr val="000000"/>
          </a:solidFill>
        </p:spPr>
        <p:txBody>
          <a:bodyPr/>
          <a:lstStyle/>
          <a:p>
            <a:endParaRPr lang="en-GB" dirty="0" smtClean="0">
              <a:solidFill>
                <a:schemeClr val="bg1"/>
              </a:solidFill>
            </a:endParaRPr>
          </a:p>
          <a:p>
            <a:r>
              <a:rPr lang="en-GB" dirty="0" smtClean="0">
                <a:solidFill>
                  <a:schemeClr val="bg1"/>
                </a:solidFill>
              </a:rPr>
              <a:t>“Children moving through primary school and into secondary school without acquiring the habit of reading, may not develop the necessary reading stamina that is an essential part of being a capable reader (and writer).”</a:t>
            </a:r>
          </a:p>
        </p:txBody>
      </p:sp>
      <p:pic>
        <p:nvPicPr>
          <p:cNvPr id="6" name="Picture 8" descr="http://images4.fanpop.com/image/photos/23000000/book-love-books-to-read-23017111-468-624.jpg"/>
          <p:cNvPicPr>
            <a:picLocks noChangeAspect="1" noChangeArrowheads="1"/>
          </p:cNvPicPr>
          <p:nvPr/>
        </p:nvPicPr>
        <p:blipFill>
          <a:blip r:embed="rId2" cstate="print"/>
          <a:srcRect l="8797"/>
          <a:stretch>
            <a:fillRect/>
          </a:stretch>
        </p:blipFill>
        <p:spPr bwMode="auto">
          <a:xfrm>
            <a:off x="0" y="0"/>
            <a:ext cx="4691013" cy="6858000"/>
          </a:xfrm>
          <a:prstGeom prst="rect">
            <a:avLst/>
          </a:prstGeom>
          <a:noFill/>
        </p:spPr>
      </p:pic>
      <p:sp>
        <p:nvSpPr>
          <p:cNvPr id="7" name="Rectangle 6"/>
          <p:cNvSpPr/>
          <p:nvPr/>
        </p:nvSpPr>
        <p:spPr>
          <a:xfrm>
            <a:off x="4845377" y="6211669"/>
            <a:ext cx="4298623" cy="646331"/>
          </a:xfrm>
          <a:prstGeom prst="rect">
            <a:avLst/>
          </a:prstGeom>
        </p:spPr>
        <p:txBody>
          <a:bodyPr wrap="square">
            <a:spAutoFit/>
          </a:bodyPr>
          <a:lstStyle/>
          <a:p>
            <a:r>
              <a:rPr lang="en-GB" dirty="0" smtClean="0">
                <a:solidFill>
                  <a:schemeClr val="bg1"/>
                </a:solidFill>
              </a:rPr>
              <a:t>Stephen Rickard “Why Children Don’t Read”</a:t>
            </a:r>
            <a:endParaRPr lang="en-GB" dirty="0">
              <a:solidFill>
                <a:schemeClr val="bg1"/>
              </a:solidFill>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iblick.files.wordpress.com/2011/09/empty_bookshelf.jpg"/>
          <p:cNvPicPr>
            <a:picLocks noChangeAspect="1" noChangeArrowheads="1"/>
          </p:cNvPicPr>
          <p:nvPr/>
        </p:nvPicPr>
        <p:blipFill>
          <a:blip r:embed="rId2" cstate="print">
            <a:lum bright="29000"/>
          </a:blip>
          <a:srcRect l="2495" r="865"/>
          <a:stretch>
            <a:fillRect/>
          </a:stretch>
        </p:blipFill>
        <p:spPr bwMode="auto">
          <a:xfrm>
            <a:off x="1" y="0"/>
            <a:ext cx="9143999" cy="6858000"/>
          </a:xfrm>
          <a:prstGeom prst="rect">
            <a:avLst/>
          </a:prstGeom>
          <a:noFill/>
        </p:spPr>
      </p:pic>
      <p:sp>
        <p:nvSpPr>
          <p:cNvPr id="3" name="Content Placeholder 2"/>
          <p:cNvSpPr>
            <a:spLocks noGrp="1"/>
          </p:cNvSpPr>
          <p:nvPr>
            <p:ph idx="1"/>
          </p:nvPr>
        </p:nvSpPr>
        <p:spPr>
          <a:xfrm>
            <a:off x="-1" y="3597586"/>
            <a:ext cx="6202837" cy="2421428"/>
          </a:xfrm>
        </p:spPr>
        <p:txBody>
          <a:bodyPr/>
          <a:lstStyle/>
          <a:p>
            <a:pPr>
              <a:buNone/>
            </a:pPr>
            <a:r>
              <a:rPr lang="en-GB" b="1" dirty="0" smtClean="0"/>
              <a:t>Of 18,000 children questioned, one third did not own a single book.</a:t>
            </a:r>
          </a:p>
          <a:p>
            <a:pPr>
              <a:buNone/>
            </a:pPr>
            <a:r>
              <a:rPr lang="en-GB" b="1" dirty="0" smtClean="0"/>
              <a:t>Ten years ago this was 1 in 10</a:t>
            </a:r>
            <a:endParaRPr lang="en-GB" b="1" dirty="0"/>
          </a:p>
        </p:txBody>
      </p:sp>
      <p:sp>
        <p:nvSpPr>
          <p:cNvPr id="4" name="Rectangle 3"/>
          <p:cNvSpPr/>
          <p:nvPr/>
        </p:nvSpPr>
        <p:spPr>
          <a:xfrm>
            <a:off x="-1" y="6211669"/>
            <a:ext cx="6127423" cy="646331"/>
          </a:xfrm>
          <a:prstGeom prst="rect">
            <a:avLst/>
          </a:prstGeom>
        </p:spPr>
        <p:txBody>
          <a:bodyPr wrap="square">
            <a:spAutoFit/>
          </a:bodyPr>
          <a:lstStyle/>
          <a:p>
            <a:r>
              <a:rPr lang="en-GB" dirty="0" smtClean="0"/>
              <a:t>“Mapping the interrelationships of reading enjoyment, attitudes, behaviour and attainment” NLT 2011</a:t>
            </a:r>
            <a:endParaRPr lang="en-GB" dirty="0"/>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4.bp.blogspot.com/_IVFA7vH7QWo/S9hEkD2whEI/AAAAAAAAAHY/28hpmnVmlt4/s1600/bookshel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Subtitle 2"/>
          <p:cNvSpPr>
            <a:spLocks noGrp="1"/>
          </p:cNvSpPr>
          <p:nvPr>
            <p:ph type="subTitle" idx="1"/>
          </p:nvPr>
        </p:nvSpPr>
        <p:spPr>
          <a:xfrm>
            <a:off x="202675" y="6377902"/>
            <a:ext cx="8941325" cy="1769883"/>
          </a:xfrm>
        </p:spPr>
        <p:txBody>
          <a:bodyPr/>
          <a:lstStyle/>
          <a:p>
            <a:r>
              <a:rPr lang="en-GB" b="1" dirty="0" smtClean="0"/>
              <a:t>A place to keep their books</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dsolter.files.wordpress.com/2011/09/a-nice-setting.jpg?w=560"/>
          <p:cNvPicPr>
            <a:picLocks noChangeAspect="1" noChangeArrowheads="1"/>
          </p:cNvPicPr>
          <p:nvPr/>
        </p:nvPicPr>
        <p:blipFill>
          <a:blip r:embed="rId2" cstate="print"/>
          <a:srcRect/>
          <a:stretch>
            <a:fillRect/>
          </a:stretch>
        </p:blipFill>
        <p:spPr bwMode="auto">
          <a:xfrm>
            <a:off x="1" y="0"/>
            <a:ext cx="9172310" cy="6858000"/>
          </a:xfrm>
          <a:prstGeom prst="rect">
            <a:avLst/>
          </a:prstGeom>
          <a:noFill/>
        </p:spPr>
      </p:pic>
      <p:sp>
        <p:nvSpPr>
          <p:cNvPr id="3" name="Subtitle 2"/>
          <p:cNvSpPr>
            <a:spLocks noGrp="1"/>
          </p:cNvSpPr>
          <p:nvPr>
            <p:ph type="subTitle" idx="1"/>
          </p:nvPr>
        </p:nvSpPr>
        <p:spPr>
          <a:xfrm>
            <a:off x="2224725" y="5983664"/>
            <a:ext cx="4006391" cy="874336"/>
          </a:xfrm>
        </p:spPr>
        <p:txBody>
          <a:bodyPr/>
          <a:lstStyle/>
          <a:p>
            <a:r>
              <a:rPr lang="en-GB" b="1" dirty="0" smtClean="0"/>
              <a:t>A place to read?</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us.123rf.com/400wm/400/400/da161/da1610910/da161091000048/5670615-teen-son-with-mother-read-the-book.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Subtitle 2"/>
          <p:cNvSpPr>
            <a:spLocks noGrp="1"/>
          </p:cNvSpPr>
          <p:nvPr>
            <p:ph type="subTitle" idx="1"/>
          </p:nvPr>
        </p:nvSpPr>
        <p:spPr>
          <a:xfrm>
            <a:off x="-103694" y="0"/>
            <a:ext cx="3148553" cy="2658360"/>
          </a:xfrm>
        </p:spPr>
        <p:txBody>
          <a:bodyPr/>
          <a:lstStyle/>
          <a:p>
            <a:r>
              <a:rPr lang="en-GB" dirty="0" smtClean="0"/>
              <a:t>Take an interest in what they are reading and listen to them read.</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nannyneeded.ca/wp-content/uploads/2011/04/Dad-Reading-to-Kids.jpg"/>
          <p:cNvPicPr>
            <a:picLocks noChangeAspect="1" noChangeArrowheads="1"/>
          </p:cNvPicPr>
          <p:nvPr/>
        </p:nvPicPr>
        <p:blipFill>
          <a:blip r:embed="rId2" cstate="print"/>
          <a:srcRect/>
          <a:stretch>
            <a:fillRect/>
          </a:stretch>
        </p:blipFill>
        <p:spPr bwMode="auto">
          <a:xfrm>
            <a:off x="0" y="-1"/>
            <a:ext cx="9122712" cy="6858001"/>
          </a:xfrm>
          <a:prstGeom prst="rect">
            <a:avLst/>
          </a:prstGeom>
          <a:noFill/>
        </p:spPr>
      </p:pic>
      <p:sp>
        <p:nvSpPr>
          <p:cNvPr id="3" name="Subtitle 2"/>
          <p:cNvSpPr>
            <a:spLocks noGrp="1"/>
          </p:cNvSpPr>
          <p:nvPr>
            <p:ph type="subTitle" idx="1"/>
          </p:nvPr>
        </p:nvSpPr>
        <p:spPr>
          <a:xfrm>
            <a:off x="0" y="1"/>
            <a:ext cx="3478491" cy="791852"/>
          </a:xfrm>
        </p:spPr>
        <p:txBody>
          <a:bodyPr/>
          <a:lstStyle/>
          <a:p>
            <a:r>
              <a:rPr lang="en-GB" dirty="0" smtClean="0"/>
              <a:t>Reading Models?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2442167618_263b83f9f6_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type="body" idx="1"/>
          </p:nvPr>
        </p:nvSpPr>
        <p:spPr>
          <a:xfrm>
            <a:off x="179388" y="260350"/>
            <a:ext cx="8785225" cy="1828800"/>
          </a:xfrm>
          <a:solidFill>
            <a:srgbClr val="C0C0C0">
              <a:alpha val="50195"/>
            </a:srgbClr>
          </a:solidFill>
        </p:spPr>
        <p:txBody>
          <a:bodyPr/>
          <a:lstStyle/>
          <a:p>
            <a:pPr marL="0" indent="0" eaLnBrk="1" hangingPunct="1">
              <a:buFontTx/>
              <a:buNone/>
            </a:pPr>
            <a:r>
              <a:rPr lang="en-GB" sz="3600" b="1" dirty="0" smtClean="0"/>
              <a:t>"Reading is to the mind what exercise is to the body." </a:t>
            </a:r>
            <a:br>
              <a:rPr lang="en-GB" sz="3600" b="1" dirty="0" smtClean="0"/>
            </a:br>
            <a:r>
              <a:rPr lang="en-GB" sz="3600" b="1" dirty="0" smtClean="0"/>
              <a:t>Richard Steele</a:t>
            </a:r>
            <a:r>
              <a:rPr lang="en-GB" dirty="0" smtClean="0"/>
              <a:t> </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1.favim.com/orig/3/book-books-literature-model-reading-Favim.com-155268.jpg"/>
          <p:cNvPicPr>
            <a:picLocks noChangeAspect="1" noChangeArrowheads="1"/>
          </p:cNvPicPr>
          <p:nvPr/>
        </p:nvPicPr>
        <p:blipFill>
          <a:blip r:embed="rId2" cstate="print"/>
          <a:srcRect/>
          <a:stretch>
            <a:fillRect/>
          </a:stretch>
        </p:blipFill>
        <p:spPr bwMode="auto">
          <a:xfrm>
            <a:off x="-1" y="0"/>
            <a:ext cx="9196505" cy="6858000"/>
          </a:xfrm>
          <a:prstGeom prst="rect">
            <a:avLst/>
          </a:prstGeom>
          <a:noFill/>
        </p:spPr>
      </p:pic>
      <p:sp>
        <p:nvSpPr>
          <p:cNvPr id="3" name="Subtitle 2"/>
          <p:cNvSpPr>
            <a:spLocks noGrp="1"/>
          </p:cNvSpPr>
          <p:nvPr>
            <p:ph type="subTitle" idx="1"/>
          </p:nvPr>
        </p:nvSpPr>
        <p:spPr>
          <a:xfrm>
            <a:off x="5486401" y="0"/>
            <a:ext cx="3026005" cy="798922"/>
          </a:xfrm>
        </p:spPr>
        <p:txBody>
          <a:bodyPr/>
          <a:lstStyle/>
          <a:p>
            <a:r>
              <a:rPr lang="en-GB" dirty="0" smtClean="0">
                <a:solidFill>
                  <a:schemeClr val="bg1"/>
                </a:solidFill>
              </a:rPr>
              <a:t>Encourage</a:t>
            </a:r>
          </a:p>
          <a:p>
            <a:r>
              <a:rPr lang="en-GB" dirty="0" smtClean="0">
                <a:solidFill>
                  <a:schemeClr val="bg1"/>
                </a:solidFill>
              </a:rPr>
              <a:t>them to read something new.</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http://www.blogher.com/files/ya_gift_guide_bokeh_books.jpg"/>
          <p:cNvPicPr>
            <a:picLocks noChangeAspect="1" noChangeArrowheads="1"/>
          </p:cNvPicPr>
          <p:nvPr/>
        </p:nvPicPr>
        <p:blipFill>
          <a:blip r:embed="rId2" cstate="print"/>
          <a:stretch>
            <a:fillRect/>
          </a:stretch>
        </p:blipFill>
        <p:spPr bwMode="auto">
          <a:xfrm>
            <a:off x="0" y="-1"/>
            <a:ext cx="9148765" cy="6858001"/>
          </a:xfrm>
          <a:prstGeom prst="rect">
            <a:avLst/>
          </a:prstGeom>
          <a:noFill/>
          <a:ln>
            <a:noFill/>
          </a:ln>
        </p:spPr>
      </p:pic>
      <p:sp>
        <p:nvSpPr>
          <p:cNvPr id="3" name="Subtitle 2"/>
          <p:cNvSpPr>
            <a:spLocks noGrp="1"/>
          </p:cNvSpPr>
          <p:nvPr>
            <p:ph type="subTitle" idx="1"/>
          </p:nvPr>
        </p:nvSpPr>
        <p:spPr>
          <a:xfrm>
            <a:off x="0" y="188537"/>
            <a:ext cx="4883085" cy="2318994"/>
          </a:xfrm>
        </p:spPr>
        <p:txBody>
          <a:bodyPr/>
          <a:lstStyle/>
          <a:p>
            <a:r>
              <a:rPr lang="en-GB" dirty="0" smtClean="0">
                <a:solidFill>
                  <a:schemeClr val="bg1"/>
                </a:solidFill>
              </a:rPr>
              <a:t>Those that read a book a week or more were likely to enjoy reading and do better in school</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50825" y="333375"/>
            <a:ext cx="6408738" cy="1860550"/>
          </a:xfrm>
          <a:prstGeom prst="rect">
            <a:avLst/>
          </a:prstGeom>
          <a:noFill/>
          <a:ln w="9525">
            <a:noFill/>
            <a:miter lim="800000"/>
            <a:headEnd/>
            <a:tailEnd/>
          </a:ln>
        </p:spPr>
        <p:txBody>
          <a:bodyPr>
            <a:spAutoFit/>
          </a:bodyPr>
          <a:lstStyle/>
          <a:p>
            <a:r>
              <a:rPr lang="en-GB" sz="3600" b="1" dirty="0">
                <a:solidFill>
                  <a:schemeClr val="bg1"/>
                </a:solidFill>
              </a:rPr>
              <a:t>The ability to </a:t>
            </a:r>
            <a:r>
              <a:rPr lang="en-GB" sz="4000" b="1" dirty="0">
                <a:solidFill>
                  <a:srgbClr val="99CC00"/>
                </a:solidFill>
              </a:rPr>
              <a:t>read</a:t>
            </a:r>
            <a:r>
              <a:rPr lang="en-GB" sz="3600" b="1" dirty="0">
                <a:solidFill>
                  <a:schemeClr val="bg1"/>
                </a:solidFill>
              </a:rPr>
              <a:t> is one of the strongest </a:t>
            </a:r>
            <a:r>
              <a:rPr lang="en-GB" sz="4000" b="1" dirty="0">
                <a:solidFill>
                  <a:srgbClr val="FF6600"/>
                </a:solidFill>
              </a:rPr>
              <a:t>predictors</a:t>
            </a:r>
            <a:r>
              <a:rPr lang="en-GB" sz="3600" b="1" dirty="0">
                <a:solidFill>
                  <a:schemeClr val="bg1"/>
                </a:solidFill>
              </a:rPr>
              <a:t> of future success.</a:t>
            </a:r>
          </a:p>
        </p:txBody>
      </p:sp>
      <p:sp>
        <p:nvSpPr>
          <p:cNvPr id="5123" name="Rectangle 5"/>
          <p:cNvSpPr>
            <a:spLocks noChangeArrowheads="1"/>
          </p:cNvSpPr>
          <p:nvPr/>
        </p:nvSpPr>
        <p:spPr bwMode="auto">
          <a:xfrm>
            <a:off x="3059113" y="3933825"/>
            <a:ext cx="5770562" cy="1860550"/>
          </a:xfrm>
          <a:prstGeom prst="rect">
            <a:avLst/>
          </a:prstGeom>
          <a:noFill/>
          <a:ln w="9525">
            <a:noFill/>
            <a:miter lim="800000"/>
            <a:headEnd/>
            <a:tailEnd/>
          </a:ln>
        </p:spPr>
        <p:txBody>
          <a:bodyPr>
            <a:spAutoFit/>
          </a:bodyPr>
          <a:lstStyle/>
          <a:p>
            <a:pPr algn="r"/>
            <a:r>
              <a:rPr lang="en-GB" sz="3600" b="1" dirty="0">
                <a:solidFill>
                  <a:schemeClr val="bg1"/>
                </a:solidFill>
              </a:rPr>
              <a:t>Although reading can be </a:t>
            </a:r>
            <a:r>
              <a:rPr lang="en-GB" sz="4000" b="1" dirty="0">
                <a:solidFill>
                  <a:srgbClr val="FF6600"/>
                </a:solidFill>
              </a:rPr>
              <a:t>taught</a:t>
            </a:r>
            <a:r>
              <a:rPr lang="en-GB" sz="3600" b="1" dirty="0">
                <a:solidFill>
                  <a:schemeClr val="bg1"/>
                </a:solidFill>
              </a:rPr>
              <a:t> in a classroom,</a:t>
            </a:r>
          </a:p>
          <a:p>
            <a:pPr algn="r"/>
            <a:r>
              <a:rPr lang="en-GB" sz="3600" b="1" dirty="0">
                <a:solidFill>
                  <a:schemeClr val="bg1"/>
                </a:solidFill>
              </a:rPr>
              <a:t>it must be </a:t>
            </a:r>
            <a:r>
              <a:rPr lang="en-GB" sz="4000" b="1" dirty="0">
                <a:solidFill>
                  <a:srgbClr val="99CC00"/>
                </a:solidFill>
              </a:rPr>
              <a:t>practised</a:t>
            </a:r>
            <a:r>
              <a:rPr lang="en-GB" sz="3600" b="1" dirty="0">
                <a:solidFill>
                  <a:schemeClr val="bg1"/>
                </a:solidFill>
              </a:rPr>
              <a:t>.</a:t>
            </a:r>
          </a:p>
        </p:txBody>
      </p:sp>
      <p:sp>
        <p:nvSpPr>
          <p:cNvPr id="5124" name="Rectangle 6"/>
          <p:cNvSpPr>
            <a:spLocks noChangeArrowheads="1"/>
          </p:cNvSpPr>
          <p:nvPr/>
        </p:nvSpPr>
        <p:spPr bwMode="auto">
          <a:xfrm>
            <a:off x="179388" y="6216650"/>
            <a:ext cx="8748712" cy="641350"/>
          </a:xfrm>
          <a:prstGeom prst="rect">
            <a:avLst/>
          </a:prstGeom>
          <a:noFill/>
          <a:ln w="9525">
            <a:noFill/>
            <a:miter lim="800000"/>
            <a:headEnd/>
            <a:tailEnd/>
          </a:ln>
        </p:spPr>
        <p:txBody>
          <a:bodyPr>
            <a:spAutoFit/>
          </a:bodyPr>
          <a:lstStyle/>
          <a:p>
            <a:r>
              <a:rPr lang="en-GB" b="1" dirty="0">
                <a:solidFill>
                  <a:schemeClr val="bg1"/>
                </a:solidFill>
              </a:rPr>
              <a:t>This slide and next: Are librarians really worth it? Available online at:</a:t>
            </a:r>
          </a:p>
          <a:p>
            <a:r>
              <a:rPr lang="en-GB" b="1" dirty="0">
                <a:solidFill>
                  <a:schemeClr val="bg1"/>
                </a:solidFill>
              </a:rPr>
              <a:t>http://www.ccsd.net/schools/watson/libraryresearch.html</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8" descr="2349816636_5a05c2cd4c_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7" name="Rectangle 9"/>
          <p:cNvSpPr>
            <a:spLocks noChangeArrowheads="1"/>
          </p:cNvSpPr>
          <p:nvPr/>
        </p:nvSpPr>
        <p:spPr bwMode="auto">
          <a:xfrm>
            <a:off x="0" y="0"/>
            <a:ext cx="5435600" cy="6858000"/>
          </a:xfrm>
          <a:prstGeom prst="rect">
            <a:avLst/>
          </a:prstGeom>
          <a:solidFill>
            <a:schemeClr val="tx1">
              <a:alpha val="74901"/>
            </a:schemeClr>
          </a:solidFill>
          <a:ln w="9525">
            <a:solidFill>
              <a:schemeClr val="tx1"/>
            </a:solidFill>
            <a:miter lim="800000"/>
            <a:headEnd/>
            <a:tailEnd/>
          </a:ln>
        </p:spPr>
        <p:txBody>
          <a:bodyPr wrap="none" anchor="ctr"/>
          <a:lstStyle/>
          <a:p>
            <a:endParaRPr lang="en-US" dirty="0"/>
          </a:p>
        </p:txBody>
      </p:sp>
      <p:sp>
        <p:nvSpPr>
          <p:cNvPr id="6148" name="Rectangle 4"/>
          <p:cNvSpPr>
            <a:spLocks noChangeArrowheads="1"/>
          </p:cNvSpPr>
          <p:nvPr/>
        </p:nvSpPr>
        <p:spPr bwMode="auto">
          <a:xfrm>
            <a:off x="250825" y="4797425"/>
            <a:ext cx="5111750" cy="1800225"/>
          </a:xfrm>
          <a:prstGeom prst="rect">
            <a:avLst/>
          </a:prstGeom>
          <a:solidFill>
            <a:schemeClr val="tx1">
              <a:alpha val="54117"/>
            </a:schemeClr>
          </a:solidFill>
          <a:ln w="9525">
            <a:noFill/>
            <a:miter lim="800000"/>
            <a:headEnd/>
            <a:tailEnd/>
          </a:ln>
        </p:spPr>
        <p:txBody>
          <a:bodyPr anchor="ctr">
            <a:spAutoFit/>
          </a:bodyPr>
          <a:lstStyle/>
          <a:p>
            <a:r>
              <a:rPr lang="en-GB" sz="2800" b="1" dirty="0">
                <a:solidFill>
                  <a:schemeClr val="bg1"/>
                </a:solidFill>
              </a:rPr>
              <a:t>When students </a:t>
            </a:r>
            <a:r>
              <a:rPr lang="en-GB" sz="2800" b="1" dirty="0">
                <a:solidFill>
                  <a:srgbClr val="99FF33"/>
                </a:solidFill>
              </a:rPr>
              <a:t>voluntarily</a:t>
            </a:r>
            <a:r>
              <a:rPr lang="en-GB" sz="2800" b="1" dirty="0">
                <a:solidFill>
                  <a:schemeClr val="bg1"/>
                </a:solidFill>
              </a:rPr>
              <a:t> read, they practise and enforce what is taught in the classroom.</a:t>
            </a:r>
            <a:r>
              <a:rPr lang="en-GB" dirty="0">
                <a:solidFill>
                  <a:schemeClr val="bg1"/>
                </a:solidFill>
              </a:rPr>
              <a:t> </a:t>
            </a:r>
          </a:p>
        </p:txBody>
      </p:sp>
      <p:sp>
        <p:nvSpPr>
          <p:cNvPr id="6149" name="Rectangle 7"/>
          <p:cNvSpPr>
            <a:spLocks noChangeArrowheads="1"/>
          </p:cNvSpPr>
          <p:nvPr/>
        </p:nvSpPr>
        <p:spPr bwMode="auto">
          <a:xfrm>
            <a:off x="250825" y="260350"/>
            <a:ext cx="4537075" cy="2654300"/>
          </a:xfrm>
          <a:prstGeom prst="rect">
            <a:avLst/>
          </a:prstGeom>
          <a:noFill/>
          <a:ln w="9525">
            <a:noFill/>
            <a:miter lim="800000"/>
            <a:headEnd/>
            <a:tailEnd/>
          </a:ln>
        </p:spPr>
        <p:txBody>
          <a:bodyPr>
            <a:spAutoFit/>
          </a:bodyPr>
          <a:lstStyle/>
          <a:p>
            <a:r>
              <a:rPr lang="en-GB" sz="2800" b="1" dirty="0">
                <a:solidFill>
                  <a:schemeClr val="bg1"/>
                </a:solidFill>
              </a:rPr>
              <a:t>Michael Jordan can teach you to how to throw the perfect foul line shot, but if you don't ever </a:t>
            </a:r>
            <a:r>
              <a:rPr lang="en-GB" sz="2800" b="1" dirty="0">
                <a:solidFill>
                  <a:srgbClr val="FF6600"/>
                </a:solidFill>
              </a:rPr>
              <a:t>practise</a:t>
            </a:r>
            <a:r>
              <a:rPr lang="en-GB" sz="2800" b="1" dirty="0">
                <a:solidFill>
                  <a:schemeClr val="bg1"/>
                </a:solidFill>
              </a:rPr>
              <a:t> the skill, his instruction is worthless.</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37723754_7ff44b49e3_b"/>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C0C0C0">
              <a:alpha val="50195"/>
            </a:srgbClr>
          </a:solidFill>
          <a:ln w="9525">
            <a:noFill/>
            <a:miter lim="800000"/>
            <a:headEnd/>
            <a:tailEnd/>
          </a:ln>
        </p:spPr>
      </p:pic>
      <p:sp>
        <p:nvSpPr>
          <p:cNvPr id="7171" name="Rectangle 6"/>
          <p:cNvSpPr>
            <a:spLocks noChangeArrowheads="1"/>
          </p:cNvSpPr>
          <p:nvPr/>
        </p:nvSpPr>
        <p:spPr bwMode="auto">
          <a:xfrm>
            <a:off x="250825" y="260350"/>
            <a:ext cx="8713788" cy="2468563"/>
          </a:xfrm>
          <a:prstGeom prst="rect">
            <a:avLst/>
          </a:prstGeom>
          <a:solidFill>
            <a:srgbClr val="808080">
              <a:alpha val="70195"/>
            </a:srgbClr>
          </a:solidFill>
          <a:ln w="9525">
            <a:noFill/>
            <a:miter lim="800000"/>
            <a:headEnd/>
            <a:tailEnd/>
          </a:ln>
        </p:spPr>
        <p:txBody>
          <a:bodyPr anchor="ctr">
            <a:spAutoFit/>
          </a:bodyPr>
          <a:lstStyle/>
          <a:p>
            <a:r>
              <a:rPr lang="en-GB" sz="2800" b="1" i="1" dirty="0">
                <a:solidFill>
                  <a:schemeClr val="bg1"/>
                </a:solidFill>
              </a:rPr>
              <a:t>OECD “Reading for Change” 2002</a:t>
            </a:r>
            <a:r>
              <a:rPr lang="en-GB" sz="2800" b="1" dirty="0">
                <a:solidFill>
                  <a:schemeClr val="bg1"/>
                </a:solidFill>
              </a:rPr>
              <a:t> found that</a:t>
            </a:r>
          </a:p>
          <a:p>
            <a:r>
              <a:rPr lang="en-GB" sz="3200" b="1" dirty="0">
                <a:solidFill>
                  <a:schemeClr val="bg1"/>
                </a:solidFill>
              </a:rPr>
              <a:t>“Being more enthusiastic about reading and a frequent reader was more of an advantage, on its own, than having well-educated parents in good jobs”</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200025" y="214313"/>
            <a:ext cx="4329113" cy="3016250"/>
          </a:xfrm>
          <a:prstGeom prst="rect">
            <a:avLst/>
          </a:prstGeom>
          <a:noFill/>
          <a:ln w="9525">
            <a:noFill/>
            <a:miter lim="800000"/>
            <a:headEnd/>
            <a:tailEnd/>
          </a:ln>
        </p:spPr>
        <p:txBody>
          <a:bodyPr anchor="ctr">
            <a:spAutoFit/>
          </a:bodyPr>
          <a:lstStyle/>
          <a:p>
            <a:r>
              <a:rPr lang="en-GB" sz="3200" b="1" dirty="0"/>
              <a:t>“Finding ways to engage students in reading may be one of the most effective ways to leverage social change." </a:t>
            </a:r>
          </a:p>
        </p:txBody>
      </p:sp>
      <p:sp>
        <p:nvSpPr>
          <p:cNvPr id="8195" name="Rectangle 5"/>
          <p:cNvSpPr>
            <a:spLocks noChangeArrowheads="1"/>
          </p:cNvSpPr>
          <p:nvPr/>
        </p:nvSpPr>
        <p:spPr bwMode="auto">
          <a:xfrm>
            <a:off x="279400" y="5486400"/>
            <a:ext cx="4132263" cy="1190625"/>
          </a:xfrm>
          <a:prstGeom prst="rect">
            <a:avLst/>
          </a:prstGeom>
          <a:noFill/>
          <a:ln w="9525">
            <a:noFill/>
            <a:miter lim="800000"/>
            <a:headEnd/>
            <a:tailEnd/>
          </a:ln>
        </p:spPr>
        <p:txBody>
          <a:bodyPr anchor="ctr">
            <a:spAutoFit/>
          </a:bodyPr>
          <a:lstStyle/>
          <a:p>
            <a:r>
              <a:rPr lang="en-GB" b="1" dirty="0"/>
              <a:t>OECD (2002). Reading For Change: Results from PISA 2000, published by the Organisation For Economic Co-operation and Development. </a:t>
            </a:r>
          </a:p>
        </p:txBody>
      </p:sp>
      <p:pic>
        <p:nvPicPr>
          <p:cNvPr id="8196" name="Picture 8" descr="32485879_935aabe33b_b"/>
          <p:cNvPicPr>
            <a:picLocks noChangeAspect="1" noChangeArrowheads="1"/>
          </p:cNvPicPr>
          <p:nvPr/>
        </p:nvPicPr>
        <p:blipFill>
          <a:blip r:embed="rId2" cstate="print"/>
          <a:srcRect/>
          <a:stretch>
            <a:fillRect/>
          </a:stretch>
        </p:blipFill>
        <p:spPr bwMode="auto">
          <a:xfrm>
            <a:off x="4495800" y="0"/>
            <a:ext cx="4741863"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3" descr="424585376_b9d73c7f0d_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219" name="Text Box 4"/>
          <p:cNvSpPr txBox="1">
            <a:spLocks noChangeArrowheads="1"/>
          </p:cNvSpPr>
          <p:nvPr/>
        </p:nvSpPr>
        <p:spPr bwMode="auto">
          <a:xfrm>
            <a:off x="6300788" y="1354138"/>
            <a:ext cx="2698750" cy="900112"/>
          </a:xfrm>
          <a:prstGeom prst="rect">
            <a:avLst/>
          </a:prstGeom>
          <a:solidFill>
            <a:srgbClr val="808080">
              <a:alpha val="50195"/>
            </a:srgbClr>
          </a:solidFill>
          <a:ln w="9525" algn="ctr">
            <a:noFill/>
            <a:miter lim="800000"/>
            <a:headEnd/>
            <a:tailEnd/>
          </a:ln>
        </p:spPr>
        <p:txBody>
          <a:bodyPr/>
          <a:lstStyle/>
          <a:p>
            <a:r>
              <a:rPr lang="en-GB" sz="2800" b="1" dirty="0">
                <a:solidFill>
                  <a:schemeClr val="bg1"/>
                </a:solidFill>
              </a:rPr>
              <a:t>Creativity and imagination</a:t>
            </a:r>
          </a:p>
        </p:txBody>
      </p:sp>
      <p:sp>
        <p:nvSpPr>
          <p:cNvPr id="9220" name="Text Box 6"/>
          <p:cNvSpPr txBox="1">
            <a:spLocks noChangeArrowheads="1"/>
          </p:cNvSpPr>
          <p:nvPr/>
        </p:nvSpPr>
        <p:spPr bwMode="auto">
          <a:xfrm>
            <a:off x="6300788" y="260350"/>
            <a:ext cx="2698750" cy="900113"/>
          </a:xfrm>
          <a:prstGeom prst="rect">
            <a:avLst/>
          </a:prstGeom>
          <a:solidFill>
            <a:srgbClr val="808080">
              <a:alpha val="50195"/>
            </a:srgbClr>
          </a:solidFill>
          <a:ln w="9525">
            <a:noFill/>
            <a:miter lim="800000"/>
            <a:headEnd/>
            <a:tailEnd/>
          </a:ln>
        </p:spPr>
        <p:txBody>
          <a:bodyPr/>
          <a:lstStyle/>
          <a:p>
            <a:r>
              <a:rPr lang="en-GB" sz="2800" b="1" dirty="0">
                <a:solidFill>
                  <a:schemeClr val="bg1"/>
                </a:solidFill>
              </a:rPr>
              <a:t>Cultural</a:t>
            </a:r>
          </a:p>
          <a:p>
            <a:r>
              <a:rPr lang="en-GB" sz="2800" b="1" dirty="0">
                <a:solidFill>
                  <a:schemeClr val="bg1"/>
                </a:solidFill>
              </a:rPr>
              <a:t>heritage</a:t>
            </a:r>
          </a:p>
        </p:txBody>
      </p:sp>
      <p:sp>
        <p:nvSpPr>
          <p:cNvPr id="9221" name="Text Box 7"/>
          <p:cNvSpPr txBox="1">
            <a:spLocks noChangeArrowheads="1"/>
          </p:cNvSpPr>
          <p:nvPr/>
        </p:nvSpPr>
        <p:spPr bwMode="auto">
          <a:xfrm>
            <a:off x="6300788" y="2449513"/>
            <a:ext cx="2698750" cy="900112"/>
          </a:xfrm>
          <a:prstGeom prst="rect">
            <a:avLst/>
          </a:prstGeom>
          <a:solidFill>
            <a:srgbClr val="808080">
              <a:alpha val="50195"/>
            </a:srgbClr>
          </a:solidFill>
          <a:ln w="9525" algn="ctr">
            <a:noFill/>
            <a:miter lim="800000"/>
            <a:headEnd/>
            <a:tailEnd/>
          </a:ln>
        </p:spPr>
        <p:txBody>
          <a:bodyPr/>
          <a:lstStyle/>
          <a:p>
            <a:r>
              <a:rPr lang="en-GB" sz="2800" b="1" dirty="0">
                <a:solidFill>
                  <a:schemeClr val="bg1"/>
                </a:solidFill>
              </a:rPr>
              <a:t>Language development</a:t>
            </a:r>
          </a:p>
        </p:txBody>
      </p:sp>
      <p:sp>
        <p:nvSpPr>
          <p:cNvPr id="9222" name="Text Box 8"/>
          <p:cNvSpPr txBox="1">
            <a:spLocks noChangeArrowheads="1"/>
          </p:cNvSpPr>
          <p:nvPr/>
        </p:nvSpPr>
        <p:spPr bwMode="auto">
          <a:xfrm>
            <a:off x="6300788" y="4638675"/>
            <a:ext cx="2698750" cy="900113"/>
          </a:xfrm>
          <a:prstGeom prst="rect">
            <a:avLst/>
          </a:prstGeom>
          <a:solidFill>
            <a:srgbClr val="808080">
              <a:alpha val="50195"/>
            </a:srgbClr>
          </a:solidFill>
          <a:ln w="9525" algn="ctr">
            <a:noFill/>
            <a:miter lim="800000"/>
            <a:headEnd/>
            <a:tailEnd/>
          </a:ln>
        </p:spPr>
        <p:txBody>
          <a:bodyPr/>
          <a:lstStyle/>
          <a:p>
            <a:r>
              <a:rPr lang="en-GB" sz="2800" b="1" dirty="0">
                <a:solidFill>
                  <a:schemeClr val="bg1"/>
                </a:solidFill>
              </a:rPr>
              <a:t>Emotional development</a:t>
            </a:r>
          </a:p>
        </p:txBody>
      </p:sp>
      <p:sp>
        <p:nvSpPr>
          <p:cNvPr id="9223" name="Text Box 9"/>
          <p:cNvSpPr txBox="1">
            <a:spLocks noChangeArrowheads="1"/>
          </p:cNvSpPr>
          <p:nvPr/>
        </p:nvSpPr>
        <p:spPr bwMode="auto">
          <a:xfrm>
            <a:off x="6300788" y="3543300"/>
            <a:ext cx="2698750" cy="900113"/>
          </a:xfrm>
          <a:prstGeom prst="rect">
            <a:avLst/>
          </a:prstGeom>
          <a:solidFill>
            <a:srgbClr val="808080">
              <a:alpha val="50195"/>
            </a:srgbClr>
          </a:solidFill>
          <a:ln w="9525" algn="ctr">
            <a:noFill/>
            <a:miter lim="800000"/>
            <a:headEnd/>
            <a:tailEnd/>
          </a:ln>
        </p:spPr>
        <p:txBody>
          <a:bodyPr/>
          <a:lstStyle/>
          <a:p>
            <a:r>
              <a:rPr lang="en-GB" sz="2800" b="1" dirty="0">
                <a:solidFill>
                  <a:schemeClr val="bg1"/>
                </a:solidFill>
              </a:rPr>
              <a:t>Increased self-esteem</a:t>
            </a:r>
          </a:p>
        </p:txBody>
      </p:sp>
      <p:sp>
        <p:nvSpPr>
          <p:cNvPr id="9224" name="Text Box 10"/>
          <p:cNvSpPr txBox="1">
            <a:spLocks noChangeArrowheads="1"/>
          </p:cNvSpPr>
          <p:nvPr/>
        </p:nvSpPr>
        <p:spPr bwMode="auto">
          <a:xfrm>
            <a:off x="6300788" y="5734050"/>
            <a:ext cx="2698750" cy="900113"/>
          </a:xfrm>
          <a:prstGeom prst="rect">
            <a:avLst/>
          </a:prstGeom>
          <a:solidFill>
            <a:srgbClr val="808080">
              <a:alpha val="50195"/>
            </a:srgbClr>
          </a:solidFill>
          <a:ln w="9525" algn="ctr">
            <a:noFill/>
            <a:miter lim="800000"/>
            <a:headEnd/>
            <a:tailEnd/>
          </a:ln>
        </p:spPr>
        <p:txBody>
          <a:bodyPr/>
          <a:lstStyle/>
          <a:p>
            <a:r>
              <a:rPr lang="en-GB" sz="2800" b="1" dirty="0">
                <a:solidFill>
                  <a:schemeClr val="bg1"/>
                </a:solidFill>
              </a:rPr>
              <a:t>Sustained concentration</a:t>
            </a:r>
          </a:p>
        </p:txBody>
      </p:sp>
      <p:sp>
        <p:nvSpPr>
          <p:cNvPr id="9225" name="Text Box 11"/>
          <p:cNvSpPr txBox="1">
            <a:spLocks noChangeArrowheads="1"/>
          </p:cNvSpPr>
          <p:nvPr/>
        </p:nvSpPr>
        <p:spPr bwMode="auto">
          <a:xfrm>
            <a:off x="250825" y="333375"/>
            <a:ext cx="3097213" cy="1311275"/>
          </a:xfrm>
          <a:prstGeom prst="rect">
            <a:avLst/>
          </a:prstGeom>
          <a:solidFill>
            <a:srgbClr val="808080">
              <a:alpha val="50195"/>
            </a:srgbClr>
          </a:solidFill>
          <a:ln w="9525">
            <a:noFill/>
            <a:miter lim="800000"/>
            <a:headEnd/>
            <a:tailEnd/>
          </a:ln>
        </p:spPr>
        <p:txBody>
          <a:bodyPr>
            <a:spAutoFit/>
          </a:bodyPr>
          <a:lstStyle/>
          <a:p>
            <a:pPr>
              <a:spcBef>
                <a:spcPct val="50000"/>
              </a:spcBef>
            </a:pPr>
            <a:r>
              <a:rPr lang="en-GB" sz="4000" b="1" dirty="0">
                <a:solidFill>
                  <a:srgbClr val="99CC00"/>
                </a:solidFill>
              </a:rPr>
              <a:t>Reading for pleasure</a:t>
            </a:r>
          </a:p>
        </p:txBody>
      </p:sp>
      <p:sp>
        <p:nvSpPr>
          <p:cNvPr id="9226" name="Text Box 14"/>
          <p:cNvSpPr txBox="1">
            <a:spLocks noChangeArrowheads="1"/>
          </p:cNvSpPr>
          <p:nvPr/>
        </p:nvSpPr>
        <p:spPr bwMode="auto">
          <a:xfrm>
            <a:off x="4211638" y="333375"/>
            <a:ext cx="1079500" cy="1189038"/>
          </a:xfrm>
          <a:prstGeom prst="rect">
            <a:avLst/>
          </a:prstGeom>
          <a:noFill/>
          <a:ln w="9525">
            <a:noFill/>
            <a:miter lim="800000"/>
            <a:headEnd/>
            <a:tailEnd/>
          </a:ln>
        </p:spPr>
        <p:txBody>
          <a:bodyPr>
            <a:spAutoFit/>
          </a:bodyPr>
          <a:lstStyle/>
          <a:p>
            <a:pPr>
              <a:spcBef>
                <a:spcPct val="50000"/>
              </a:spcBef>
            </a:pPr>
            <a:r>
              <a:rPr lang="en-GB" sz="7200" b="1" dirty="0">
                <a:solidFill>
                  <a:srgbClr val="FF6600"/>
                </a:solidFill>
              </a:rPr>
              <a:t>=</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139522518_e12e34364d_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43" name="Rectangle 4"/>
          <p:cNvSpPr>
            <a:spLocks noChangeArrowheads="1"/>
          </p:cNvSpPr>
          <p:nvPr/>
        </p:nvSpPr>
        <p:spPr bwMode="auto">
          <a:xfrm>
            <a:off x="250825" y="188913"/>
            <a:ext cx="8569325" cy="2289175"/>
          </a:xfrm>
          <a:prstGeom prst="rect">
            <a:avLst/>
          </a:prstGeom>
          <a:solidFill>
            <a:srgbClr val="808080">
              <a:alpha val="50195"/>
            </a:srgbClr>
          </a:solidFill>
          <a:ln w="9525">
            <a:noFill/>
            <a:miter lim="800000"/>
            <a:headEnd/>
            <a:tailEnd/>
          </a:ln>
        </p:spPr>
        <p:txBody>
          <a:bodyPr>
            <a:spAutoFit/>
          </a:bodyPr>
          <a:lstStyle/>
          <a:p>
            <a:r>
              <a:rPr lang="en-GB" sz="3600" b="1" dirty="0">
                <a:solidFill>
                  <a:schemeClr val="bg1"/>
                </a:solidFill>
              </a:rPr>
              <a:t>“There is a strong association between the amount of reading for pleasure children reported and their reading achievement.”</a:t>
            </a:r>
          </a:p>
        </p:txBody>
      </p:sp>
      <p:sp>
        <p:nvSpPr>
          <p:cNvPr id="10244" name="Rectangle 5"/>
          <p:cNvSpPr>
            <a:spLocks noChangeArrowheads="1"/>
          </p:cNvSpPr>
          <p:nvPr/>
        </p:nvSpPr>
        <p:spPr bwMode="auto">
          <a:xfrm>
            <a:off x="323850" y="6021388"/>
            <a:ext cx="8642350" cy="641350"/>
          </a:xfrm>
          <a:prstGeom prst="rect">
            <a:avLst/>
          </a:prstGeom>
          <a:noFill/>
          <a:ln w="9525">
            <a:noFill/>
            <a:miter lim="800000"/>
            <a:headEnd/>
            <a:tailEnd/>
          </a:ln>
        </p:spPr>
        <p:txBody>
          <a:bodyPr>
            <a:spAutoFit/>
          </a:bodyPr>
          <a:lstStyle/>
          <a:p>
            <a:r>
              <a:rPr lang="en-GB" b="1" dirty="0">
                <a:solidFill>
                  <a:schemeClr val="bg1"/>
                </a:solidFill>
              </a:rPr>
              <a:t>Twist, L., Schagen, I. and Hodgson, C. (2007). </a:t>
            </a:r>
            <a:r>
              <a:rPr lang="en-GB" b="1" i="1" dirty="0">
                <a:solidFill>
                  <a:schemeClr val="bg1"/>
                </a:solidFill>
              </a:rPr>
              <a:t>Readers and Reading: National Report for England 2006</a:t>
            </a:r>
            <a:r>
              <a:rPr lang="en-GB" b="1" dirty="0">
                <a:solidFill>
                  <a:schemeClr val="bg1"/>
                </a:solidFill>
              </a:rPr>
              <a:t>. Slough: NFER</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TotalTime>
  <Words>768</Words>
  <Application>Microsoft Office PowerPoint</Application>
  <PresentationFormat>On-screen Show (4:3)</PresentationFormat>
  <Paragraphs>72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“Kids need reading stamina”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Suggestions for Parents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Nicholas Chamberlaine Technology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Authorised User</dc:creator>
  <cp:lastModifiedBy>Christ The King School</cp:lastModifiedBy>
  <cp:revision>83</cp:revision>
  <dcterms:created xsi:type="dcterms:W3CDTF">2008-05-01T14:17:33Z</dcterms:created>
  <dcterms:modified xsi:type="dcterms:W3CDTF">2016-11-23T10:11:11Z</dcterms:modified>
</cp:coreProperties>
</file>