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65" r:id="rId4"/>
    <p:sldId id="257" r:id="rId5"/>
    <p:sldId id="271" r:id="rId6"/>
    <p:sldId id="258" r:id="rId7"/>
    <p:sldId id="259" r:id="rId8"/>
    <p:sldId id="262" r:id="rId9"/>
    <p:sldId id="260" r:id="rId10"/>
    <p:sldId id="261" r:id="rId11"/>
    <p:sldId id="263" r:id="rId12"/>
    <p:sldId id="264" r:id="rId13"/>
    <p:sldId id="270" r:id="rId14"/>
    <p:sldId id="267" r:id="rId15"/>
    <p:sldId id="268" r:id="rId16"/>
    <p:sldId id="269"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77" d="100"/>
          <a:sy n="77" d="100"/>
        </p:scale>
        <p:origin x="-1170" y="204"/>
      </p:cViewPr>
      <p:guideLst>
        <p:guide orient="horz" pos="2160"/>
        <p:guide pos="2880"/>
      </p:guideLst>
    </p:cSldViewPr>
  </p:slideViewPr>
  <p:outlineViewPr>
    <p:cViewPr>
      <p:scale>
        <a:sx n="33" d="100"/>
        <a:sy n="33" d="100"/>
      </p:scale>
      <p:origin x="0" y="25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9766D9-9298-4716-A08A-67EB3CA1038D}" type="datetimeFigureOut">
              <a:rPr lang="en-GB" smtClean="0"/>
              <a:t>23/11/2016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9766D9-9298-4716-A08A-67EB3CA1038D}" type="datetimeFigureOut">
              <a:rPr lang="en-GB" smtClean="0"/>
              <a:t>23/11/2016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9766D9-9298-4716-A08A-67EB3CA1038D}" type="datetimeFigureOut">
              <a:rPr lang="en-GB" smtClean="0"/>
              <a:t>23/11/2016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9766D9-9298-4716-A08A-67EB3CA1038D}" type="datetimeFigureOut">
              <a:rPr lang="en-GB" smtClean="0"/>
              <a:t>23/11/2016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9766D9-9298-4716-A08A-67EB3CA1038D}" type="datetimeFigureOut">
              <a:rPr lang="en-GB" smtClean="0"/>
              <a:t>23/11/2016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9766D9-9298-4716-A08A-67EB3CA1038D}" type="datetimeFigureOut">
              <a:rPr lang="en-GB" smtClean="0"/>
              <a:t>23/11/2016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9766D9-9298-4716-A08A-67EB3CA1038D}" type="datetimeFigureOut">
              <a:rPr lang="en-GB" smtClean="0"/>
              <a:t>23/11/2016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9766D9-9298-4716-A08A-67EB3CA1038D}" type="datetimeFigureOut">
              <a:rPr lang="en-GB" smtClean="0"/>
              <a:t>23/11/2016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766D9-9298-4716-A08A-67EB3CA1038D}" type="datetimeFigureOut">
              <a:rPr lang="en-GB" smtClean="0"/>
              <a:t>23/11/2016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766D9-9298-4716-A08A-67EB3CA1038D}" type="datetimeFigureOut">
              <a:rPr lang="en-GB" smtClean="0"/>
              <a:t>23/11/2016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766D9-9298-4716-A08A-67EB3CA1038D}" type="datetimeFigureOut">
              <a:rPr lang="en-GB" smtClean="0"/>
              <a:t>23/11/2016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262B8-C910-4751-91CF-57B53EBAB98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766D9-9298-4716-A08A-67EB3CA1038D}" type="datetimeFigureOut">
              <a:rPr lang="en-GB" smtClean="0"/>
              <a:t>23/11/2016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262B8-C910-4751-91CF-57B53EBAB98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5544615"/>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GB" sz="16600" dirty="0" smtClean="0"/>
              <a:t>Welcome</a:t>
            </a:r>
            <a:r>
              <a:rPr lang="en-GB" dirty="0" smtClean="0"/>
              <a:t/>
            </a:r>
            <a:br>
              <a:rPr lang="en-GB" dirty="0" smtClean="0"/>
            </a:br>
            <a:r>
              <a:rPr lang="en-GB" dirty="0" smtClean="0">
                <a:solidFill>
                  <a:schemeClr val="bg1"/>
                </a:solidFill>
              </a:rPr>
              <a:t>Please help yourself to a drink  and a mince pie</a:t>
            </a:r>
            <a:endParaRPr lang="en-GB" dirty="0">
              <a:solidFill>
                <a:schemeClr val="bg1"/>
              </a:solidFill>
            </a:endParaRPr>
          </a:p>
        </p:txBody>
      </p:sp>
      <p:pic>
        <p:nvPicPr>
          <p:cNvPr id="1026" name="Picture 2" descr="C:\Users\sparkss\AppData\Local\Microsoft\Windows\Temporary Internet Files\Content.IE5\IR45WE3I\216928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4797152"/>
            <a:ext cx="1748481" cy="1410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94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Spelling</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buNone/>
            </a:pPr>
            <a:endParaRPr lang="en-GB" dirty="0" smtClean="0">
              <a:solidFill>
                <a:schemeClr val="tx2"/>
              </a:solidFill>
            </a:endParaRPr>
          </a:p>
          <a:p>
            <a:pPr algn="ctr">
              <a:buNone/>
            </a:pPr>
            <a:r>
              <a:rPr lang="en-GB" dirty="0" smtClean="0">
                <a:solidFill>
                  <a:schemeClr val="tx2"/>
                </a:solidFill>
              </a:rPr>
              <a:t>Once </a:t>
            </a:r>
            <a:r>
              <a:rPr lang="en-GB" dirty="0">
                <a:solidFill>
                  <a:schemeClr val="tx2"/>
                </a:solidFill>
              </a:rPr>
              <a:t>they have read all the words in the first column, s/he can attempt to spell each one and you can tick the ‘I can spell’ column if s/he is correct</a:t>
            </a:r>
            <a:r>
              <a:rPr lang="en-GB" dirty="0" smtClean="0">
                <a:solidFill>
                  <a:schemeClr val="tx2"/>
                </a:solidFill>
              </a:rPr>
              <a:t>.</a:t>
            </a:r>
          </a:p>
          <a:p>
            <a:pPr algn="ctr">
              <a:buNone/>
            </a:pPr>
            <a:r>
              <a:rPr lang="en-GB" dirty="0" smtClean="0">
                <a:solidFill>
                  <a:schemeClr val="tx2"/>
                </a:solidFill>
              </a:rPr>
              <a:t>Spelling is a vital skill when writing. </a:t>
            </a:r>
          </a:p>
          <a:p>
            <a:pPr algn="ctr">
              <a:buNone/>
            </a:pPr>
            <a:r>
              <a:rPr lang="en-GB" dirty="0" smtClean="0">
                <a:solidFill>
                  <a:schemeClr val="tx2"/>
                </a:solidFill>
              </a:rPr>
              <a:t>Regular practice will help to embed these phonic patterns and ensure your  child can focus on the content of what they are writing instead of each word they need to spell.</a:t>
            </a:r>
            <a:endParaRPr lang="en-GB"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GB" dirty="0" smtClean="0"/>
              <a:t>Phonic books in school daily, please</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GB" dirty="0" smtClean="0">
                <a:solidFill>
                  <a:schemeClr val="tx2"/>
                </a:solidFill>
              </a:rPr>
              <a:t>As </a:t>
            </a:r>
            <a:r>
              <a:rPr lang="en-GB" dirty="0">
                <a:solidFill>
                  <a:schemeClr val="tx2"/>
                </a:solidFill>
              </a:rPr>
              <a:t>the </a:t>
            </a:r>
            <a:r>
              <a:rPr lang="en-GB" dirty="0" smtClean="0">
                <a:solidFill>
                  <a:schemeClr val="tx2"/>
                </a:solidFill>
              </a:rPr>
              <a:t>books </a:t>
            </a:r>
            <a:r>
              <a:rPr lang="en-GB" dirty="0">
                <a:solidFill>
                  <a:schemeClr val="tx2"/>
                </a:solidFill>
              </a:rPr>
              <a:t>are used on a daily basis in school, please ensure that the children have them in their book bags every day</a:t>
            </a:r>
            <a:r>
              <a:rPr lang="en-GB" dirty="0" smtClean="0">
                <a:solidFill>
                  <a:schemeClr val="tx2"/>
                </a:solidFill>
              </a:rPr>
              <a:t>. </a:t>
            </a:r>
          </a:p>
          <a:p>
            <a:pPr algn="ctr">
              <a:buNone/>
            </a:pPr>
            <a:endParaRPr lang="en-GB" dirty="0" smtClean="0">
              <a:solidFill>
                <a:schemeClr val="tx2"/>
              </a:solidFill>
            </a:endParaRPr>
          </a:p>
          <a:p>
            <a:pPr algn="ctr">
              <a:buNone/>
            </a:pPr>
            <a:r>
              <a:rPr lang="en-GB" dirty="0" smtClean="0">
                <a:solidFill>
                  <a:schemeClr val="tx2"/>
                </a:solidFill>
              </a:rPr>
              <a:t>Daily phonics lessons take place for at least 30 minutes in Key Stage 1. Additional support is in place, here in school, for those who need it.</a:t>
            </a:r>
            <a:endParaRPr lang="en-GB" dirty="0">
              <a:solidFill>
                <a:schemeClr val="tx2"/>
              </a:solidFill>
            </a:endParaRP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Spelling books (Key Stage 2)</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buNone/>
            </a:pPr>
            <a:r>
              <a:rPr lang="en-GB" dirty="0">
                <a:solidFill>
                  <a:schemeClr val="tx2"/>
                </a:solidFill>
              </a:rPr>
              <a:t>This will be in addition to </a:t>
            </a:r>
            <a:r>
              <a:rPr lang="en-GB" dirty="0" smtClean="0">
                <a:solidFill>
                  <a:schemeClr val="tx2"/>
                </a:solidFill>
              </a:rPr>
              <a:t>the </a:t>
            </a:r>
            <a:r>
              <a:rPr lang="en-GB" b="1" dirty="0">
                <a:solidFill>
                  <a:schemeClr val="tx2"/>
                </a:solidFill>
              </a:rPr>
              <a:t>high frequency</a:t>
            </a:r>
            <a:r>
              <a:rPr lang="en-GB" dirty="0">
                <a:solidFill>
                  <a:schemeClr val="tx2"/>
                </a:solidFill>
              </a:rPr>
              <a:t> words in their spelling booklets as these words cannot be sounded out because they do not follow a regular phonics pattern.  These words must be learnt by seeing and remembering them alone.  </a:t>
            </a:r>
            <a:endParaRPr lang="en-GB" dirty="0" smtClean="0">
              <a:solidFill>
                <a:schemeClr val="tx2"/>
              </a:solidFill>
            </a:endParaRPr>
          </a:p>
          <a:p>
            <a:pPr algn="ctr">
              <a:buNone/>
            </a:pPr>
            <a:r>
              <a:rPr lang="en-GB" dirty="0" smtClean="0">
                <a:solidFill>
                  <a:schemeClr val="tx2"/>
                </a:solidFill>
              </a:rPr>
              <a:t>The children </a:t>
            </a:r>
            <a:r>
              <a:rPr lang="en-GB" dirty="0">
                <a:solidFill>
                  <a:schemeClr val="tx2"/>
                </a:solidFill>
              </a:rPr>
              <a:t>do not need to learn the other weekly list or dictation in the spelling books. </a:t>
            </a:r>
            <a:endParaRPr lang="en-GB" dirty="0" smtClean="0">
              <a:solidFill>
                <a:schemeClr val="tx2"/>
              </a:solidFill>
            </a:endParaRPr>
          </a:p>
          <a:p>
            <a:pPr algn="ctr">
              <a:buNone/>
            </a:pPr>
            <a:r>
              <a:rPr lang="en-GB" dirty="0" smtClean="0">
                <a:solidFill>
                  <a:schemeClr val="tx2"/>
                </a:solidFill>
              </a:rPr>
              <a:t>Your </a:t>
            </a:r>
            <a:r>
              <a:rPr lang="en-GB" dirty="0">
                <a:solidFill>
                  <a:schemeClr val="tx2"/>
                </a:solidFill>
              </a:rPr>
              <a:t>child will be tested on the high frequency words and a selection from the phonics book every Friday.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Reading is </a:t>
            </a:r>
            <a:r>
              <a:rPr lang="en-GB" smtClean="0"/>
              <a:t>an essential </a:t>
            </a:r>
            <a:r>
              <a:rPr lang="en-GB" dirty="0" smtClean="0"/>
              <a:t>life skill</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en-NZ" sz="4400" dirty="0" smtClean="0">
                <a:solidFill>
                  <a:schemeClr val="tx2"/>
                </a:solidFill>
              </a:rPr>
              <a:t>Reading is the cornerstone of success.</a:t>
            </a:r>
          </a:p>
          <a:p>
            <a:pPr algn="ctr">
              <a:buNone/>
            </a:pPr>
            <a:r>
              <a:rPr lang="en-NZ" sz="4400" dirty="0" smtClean="0">
                <a:solidFill>
                  <a:schemeClr val="tx2"/>
                </a:solidFill>
              </a:rPr>
              <a:t>Children who read more achieve more.</a:t>
            </a:r>
          </a:p>
          <a:p>
            <a:pPr algn="ctr">
              <a:buNone/>
            </a:pPr>
            <a:r>
              <a:rPr lang="en-NZ" sz="4400" dirty="0" smtClean="0">
                <a:solidFill>
                  <a:schemeClr val="tx2"/>
                </a:solidFill>
              </a:rPr>
              <a:t>Reading is the basis for all good communication.</a:t>
            </a:r>
            <a:endParaRPr lang="en-GB" dirty="0" smtClean="0">
              <a:solidFill>
                <a:schemeClr val="tx2"/>
              </a:solidFill>
            </a:endParaRP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Reading at home</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GB" dirty="0" smtClean="0">
                <a:solidFill>
                  <a:schemeClr val="tx2"/>
                </a:solidFill>
              </a:rPr>
              <a:t>With all books, encourage your child to ‘sound out’ unfamiliar words and then blend the sounds together from left to right rather than looking at the pictures to guess. </a:t>
            </a:r>
          </a:p>
          <a:p>
            <a:pPr algn="ctr">
              <a:buNone/>
            </a:pPr>
            <a:r>
              <a:rPr lang="en-GB" dirty="0" smtClean="0">
                <a:solidFill>
                  <a:schemeClr val="tx2"/>
                </a:solidFill>
              </a:rPr>
              <a:t>Once your child has read an unfamiliar word you can talk about what it means and help him or her to follow the story. </a:t>
            </a:r>
            <a:endParaRPr lang="en-GB"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Reading at home (cont)</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ctr">
              <a:buNone/>
            </a:pPr>
            <a:r>
              <a:rPr lang="en-GB" dirty="0" smtClean="0">
                <a:solidFill>
                  <a:schemeClr val="tx2"/>
                </a:solidFill>
              </a:rPr>
              <a:t>Try to make time to read with your child for at least 10 minutes every day. Grandparents and older brothers or sisters can help, too. </a:t>
            </a:r>
          </a:p>
          <a:p>
            <a:pPr algn="ctr">
              <a:buNone/>
            </a:pPr>
            <a:r>
              <a:rPr lang="en-GB" i="1" dirty="0" smtClean="0">
                <a:solidFill>
                  <a:schemeClr val="tx2"/>
                </a:solidFill>
              </a:rPr>
              <a:t>Encourage your child to blend the sounds all the way through a word. </a:t>
            </a:r>
          </a:p>
          <a:p>
            <a:pPr algn="ctr">
              <a:buNone/>
            </a:pPr>
            <a:r>
              <a:rPr lang="en-GB" dirty="0" smtClean="0">
                <a:solidFill>
                  <a:schemeClr val="tx2"/>
                </a:solidFill>
              </a:rPr>
              <a:t>Word games like ‘I-spy’ can also be an enjoyable way of teaching children about sounds and letters. </a:t>
            </a:r>
          </a:p>
          <a:p>
            <a:pPr algn="ctr">
              <a:buNone/>
            </a:pPr>
            <a:r>
              <a:rPr lang="en-GB" dirty="0" smtClean="0">
                <a:solidFill>
                  <a:schemeClr val="tx2"/>
                </a:solidFill>
              </a:rPr>
              <a:t>You can also encourage your child to read words from your shopping list or road signs to practise phonics.</a:t>
            </a:r>
            <a:endParaRPr lang="en-GB"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Reading at home (cont)</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GB" dirty="0" smtClean="0">
                <a:solidFill>
                  <a:schemeClr val="tx2"/>
                </a:solidFill>
              </a:rPr>
              <a:t>Use your child’s book bag and the reading record, which is a great way for teachers and parents to communicate about what your child has read. </a:t>
            </a:r>
          </a:p>
          <a:p>
            <a:pPr algn="ctr">
              <a:buNone/>
            </a:pPr>
            <a:r>
              <a:rPr lang="en-GB" dirty="0" smtClean="0">
                <a:solidFill>
                  <a:schemeClr val="tx2"/>
                </a:solidFill>
              </a:rPr>
              <a:t>Use the reading record to tell us whether your child has enjoyed a particular book and share with us any problems or successes he or she </a:t>
            </a:r>
            <a:r>
              <a:rPr lang="en-GB" smtClean="0">
                <a:solidFill>
                  <a:schemeClr val="tx2"/>
                </a:solidFill>
              </a:rPr>
              <a:t>has had.</a:t>
            </a:r>
            <a:endParaRPr lang="en-GB"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en-GB" sz="16600" dirty="0" smtClean="0">
                <a:solidFill>
                  <a:schemeClr val="tx2"/>
                </a:solidFill>
              </a:rPr>
              <a:t>Thank you</a:t>
            </a:r>
            <a:endParaRPr lang="en-GB" sz="166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style>
          <a:lnRef idx="1">
            <a:schemeClr val="accent1"/>
          </a:lnRef>
          <a:fillRef idx="3">
            <a:schemeClr val="accent1"/>
          </a:fillRef>
          <a:effectRef idx="2">
            <a:schemeClr val="accent1"/>
          </a:effectRef>
          <a:fontRef idx="minor">
            <a:schemeClr val="lt1"/>
          </a:fontRef>
        </p:style>
        <p:txBody>
          <a:bodyPr/>
          <a:lstStyle/>
          <a:p>
            <a:r>
              <a:rPr lang="en-GB" dirty="0" smtClean="0"/>
              <a:t>Phonics at Christ the King</a:t>
            </a:r>
            <a:endParaRPr lang="en-GB" dirty="0"/>
          </a:p>
        </p:txBody>
      </p:sp>
      <p:sp>
        <p:nvSpPr>
          <p:cNvPr id="3" name="Subtitle 2"/>
          <p:cNvSpPr>
            <a:spLocks noGrp="1"/>
          </p:cNvSpPr>
          <p:nvPr>
            <p:ph type="subTitle" idx="1"/>
          </p:nvPr>
        </p:nvSpPr>
        <p:spPr>
          <a:xfrm>
            <a:off x="683568" y="2132856"/>
            <a:ext cx="7848872" cy="424847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GB" dirty="0" smtClean="0">
                <a:solidFill>
                  <a:srgbClr val="FF0000"/>
                </a:solidFill>
              </a:rPr>
              <a:t>Phonics is a way of teaching children to read quickly and skilfully. </a:t>
            </a:r>
          </a:p>
          <a:p>
            <a:pPr algn="l">
              <a:tabLst>
                <a:tab pos="269875" algn="l"/>
              </a:tabLst>
            </a:pPr>
            <a:r>
              <a:rPr lang="en-GB" dirty="0" smtClean="0">
                <a:solidFill>
                  <a:schemeClr val="tx2"/>
                </a:solidFill>
              </a:rPr>
              <a:t>They are taught how to: </a:t>
            </a:r>
          </a:p>
          <a:p>
            <a:pPr algn="l">
              <a:buFont typeface="Arial" pitchFamily="34" charset="0"/>
              <a:buChar char="•"/>
              <a:tabLst>
                <a:tab pos="269875" algn="l"/>
              </a:tabLst>
            </a:pPr>
            <a:r>
              <a:rPr lang="en-GB" dirty="0" smtClean="0">
                <a:solidFill>
                  <a:schemeClr val="tx2"/>
                </a:solidFill>
              </a:rPr>
              <a:t> recognise the sounds that each individual letter makes; </a:t>
            </a:r>
          </a:p>
          <a:p>
            <a:pPr algn="l">
              <a:buFont typeface="Arial" pitchFamily="34" charset="0"/>
              <a:buChar char="•"/>
              <a:tabLst>
                <a:tab pos="269875" algn="l"/>
              </a:tabLst>
            </a:pPr>
            <a:r>
              <a:rPr lang="en-GB" dirty="0" smtClean="0">
                <a:solidFill>
                  <a:schemeClr val="tx2"/>
                </a:solidFill>
              </a:rPr>
              <a:t> identify the sounds that different combinations of letters make    - such as ‘</a:t>
            </a:r>
            <a:r>
              <a:rPr lang="en-GB" dirty="0" err="1" smtClean="0">
                <a:solidFill>
                  <a:schemeClr val="tx2"/>
                </a:solidFill>
              </a:rPr>
              <a:t>sh</a:t>
            </a:r>
            <a:r>
              <a:rPr lang="en-GB" dirty="0" smtClean="0">
                <a:solidFill>
                  <a:schemeClr val="tx2"/>
                </a:solidFill>
              </a:rPr>
              <a:t>’ or ‘</a:t>
            </a:r>
            <a:r>
              <a:rPr lang="en-GB" dirty="0" err="1" smtClean="0">
                <a:solidFill>
                  <a:schemeClr val="tx2"/>
                </a:solidFill>
              </a:rPr>
              <a:t>oo</a:t>
            </a:r>
            <a:r>
              <a:rPr lang="en-GB" dirty="0" smtClean="0">
                <a:solidFill>
                  <a:schemeClr val="tx2"/>
                </a:solidFill>
              </a:rPr>
              <a:t>’; and </a:t>
            </a:r>
          </a:p>
          <a:p>
            <a:pPr algn="l">
              <a:buFont typeface="Arial" pitchFamily="34" charset="0"/>
              <a:buChar char="•"/>
              <a:tabLst>
                <a:tab pos="269875" algn="l"/>
              </a:tabLst>
            </a:pPr>
            <a:r>
              <a:rPr lang="en-GB" dirty="0" smtClean="0">
                <a:solidFill>
                  <a:schemeClr val="tx2"/>
                </a:solidFill>
              </a:rPr>
              <a:t> blend these sounds together from left to right to make a word. Children can then use this knowledge to ‘de-code’ new words that they hear or see. </a:t>
            </a:r>
          </a:p>
          <a:p>
            <a:r>
              <a:rPr lang="en-GB" b="1" dirty="0" smtClean="0">
                <a:solidFill>
                  <a:srgbClr val="FF0000"/>
                </a:solidFill>
              </a:rPr>
              <a:t>This is the first important step in learning to read.</a:t>
            </a:r>
            <a:endParaRPr lang="en-GB"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Why Phonics?</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GB" dirty="0" smtClean="0">
                <a:solidFill>
                  <a:schemeClr val="tx2"/>
                </a:solidFill>
              </a:rPr>
              <a:t>Research shows that when phonics is taught in a structured way – starting with the easiest sounds and progressing through to the most complex – it is the most effective way of teaching young children to read. It is particularly helpful for children aged 5 to 7. </a:t>
            </a:r>
          </a:p>
          <a:p>
            <a:r>
              <a:rPr lang="en-GB" dirty="0" smtClean="0">
                <a:solidFill>
                  <a:schemeClr val="tx2"/>
                </a:solidFill>
              </a:rPr>
              <a:t>Almost all children who receive good teaching of phonics will learn the skills they need to tackle new words. </a:t>
            </a:r>
          </a:p>
          <a:p>
            <a:pPr algn="ctr">
              <a:buNone/>
            </a:pPr>
            <a:r>
              <a:rPr lang="en-GB" dirty="0" smtClean="0">
                <a:solidFill>
                  <a:srgbClr val="FF0000"/>
                </a:solidFill>
              </a:rPr>
              <a:t>They can then go on to read any kind of text fluently and</a:t>
            </a:r>
          </a:p>
          <a:p>
            <a:pPr algn="ctr">
              <a:buNone/>
            </a:pPr>
            <a:r>
              <a:rPr lang="en-GB" dirty="0" smtClean="0">
                <a:solidFill>
                  <a:srgbClr val="FF0000"/>
                </a:solidFill>
              </a:rPr>
              <a:t>confidently, and to read for enjoyment.</a:t>
            </a:r>
            <a:endParaRPr lang="en-GB"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Assessment</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buNone/>
            </a:pPr>
            <a:endParaRPr lang="en-GB" dirty="0" smtClean="0">
              <a:solidFill>
                <a:schemeClr val="tx2"/>
              </a:solidFill>
            </a:endParaRPr>
          </a:p>
          <a:p>
            <a:pPr algn="ctr">
              <a:buNone/>
            </a:pPr>
            <a:r>
              <a:rPr lang="en-GB" dirty="0" smtClean="0">
                <a:solidFill>
                  <a:schemeClr val="tx2"/>
                </a:solidFill>
              </a:rPr>
              <a:t>Over </a:t>
            </a:r>
            <a:r>
              <a:rPr lang="en-GB" dirty="0">
                <a:solidFill>
                  <a:schemeClr val="tx2"/>
                </a:solidFill>
              </a:rPr>
              <a:t>the past few weeks we have been assessing the children’s phonics knowledge.  As a result, we have been able to pick up on sounds that some children need to revisit in order to secure their knowledge. </a:t>
            </a:r>
            <a:endParaRPr lang="en-GB" dirty="0" smtClean="0">
              <a:solidFill>
                <a:schemeClr val="tx2"/>
              </a:solidFill>
            </a:endParaRPr>
          </a:p>
          <a:p>
            <a:pPr algn="ctr">
              <a:buNone/>
            </a:pPr>
            <a:endParaRPr lang="en-GB"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Assessment</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ctr">
              <a:buNone/>
            </a:pPr>
            <a:r>
              <a:rPr lang="en-GB" dirty="0" smtClean="0">
                <a:solidFill>
                  <a:schemeClr val="accent1">
                    <a:lumMod val="75000"/>
                  </a:schemeClr>
                </a:solidFill>
              </a:rPr>
              <a:t>We </a:t>
            </a:r>
            <a:r>
              <a:rPr lang="en-GB" dirty="0">
                <a:solidFill>
                  <a:schemeClr val="accent1">
                    <a:lumMod val="75000"/>
                  </a:schemeClr>
                </a:solidFill>
              </a:rPr>
              <a:t>have reviewed the phonic flashcards and words that we have recently sent home with your child and have decided to now use a phonics book instead which contains both the letter sounds and word lists together in one place.</a:t>
            </a:r>
          </a:p>
          <a:p>
            <a:pPr marL="0" indent="0" algn="ctr">
              <a:buNone/>
            </a:pPr>
            <a:r>
              <a:rPr lang="en-GB" dirty="0">
                <a:solidFill>
                  <a:schemeClr val="accent1">
                    <a:lumMod val="75000"/>
                  </a:schemeClr>
                </a:solidFill>
              </a:rPr>
              <a:t>The phonics books your child has brought home will be used in class every day to practise recognition of a letter sound and then to read and to spell words containing the chosen sound.</a:t>
            </a:r>
          </a:p>
        </p:txBody>
      </p:sp>
    </p:spTree>
    <p:extLst>
      <p:ext uri="{BB962C8B-B14F-4D97-AF65-F5344CB8AC3E}">
        <p14:creationId xmlns:p14="http://schemas.microsoft.com/office/powerpoint/2010/main" val="324899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Blending &amp; Segmenting</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endParaRPr lang="en-GB" dirty="0" smtClean="0">
              <a:solidFill>
                <a:schemeClr val="tx2"/>
              </a:solidFill>
            </a:endParaRPr>
          </a:p>
          <a:p>
            <a:pPr algn="ctr">
              <a:buNone/>
            </a:pPr>
            <a:r>
              <a:rPr lang="en-GB" dirty="0" smtClean="0">
                <a:solidFill>
                  <a:schemeClr val="tx2"/>
                </a:solidFill>
              </a:rPr>
              <a:t>The </a:t>
            </a:r>
            <a:r>
              <a:rPr lang="en-GB" dirty="0">
                <a:solidFill>
                  <a:schemeClr val="tx2"/>
                </a:solidFill>
              </a:rPr>
              <a:t>books will also give the opportunity </a:t>
            </a:r>
            <a:r>
              <a:rPr lang="en-GB" dirty="0" smtClean="0">
                <a:solidFill>
                  <a:schemeClr val="tx2"/>
                </a:solidFill>
              </a:rPr>
              <a:t>to</a:t>
            </a:r>
          </a:p>
          <a:p>
            <a:pPr algn="ctr">
              <a:buNone/>
            </a:pPr>
            <a:r>
              <a:rPr lang="en-GB" dirty="0" smtClean="0">
                <a:solidFill>
                  <a:schemeClr val="tx2"/>
                </a:solidFill>
              </a:rPr>
              <a:t>practise </a:t>
            </a:r>
            <a:r>
              <a:rPr lang="en-GB" dirty="0">
                <a:solidFill>
                  <a:schemeClr val="tx2"/>
                </a:solidFill>
              </a:rPr>
              <a:t>building (blending) words for </a:t>
            </a:r>
            <a:r>
              <a:rPr lang="en-GB" dirty="0" smtClean="0">
                <a:solidFill>
                  <a:schemeClr val="tx2"/>
                </a:solidFill>
              </a:rPr>
              <a:t>reading</a:t>
            </a:r>
          </a:p>
          <a:p>
            <a:pPr algn="ctr">
              <a:buNone/>
            </a:pPr>
            <a:r>
              <a:rPr lang="en-GB" dirty="0" smtClean="0">
                <a:solidFill>
                  <a:schemeClr val="tx2"/>
                </a:solidFill>
              </a:rPr>
              <a:t>and </a:t>
            </a:r>
            <a:r>
              <a:rPr lang="en-GB" dirty="0">
                <a:solidFill>
                  <a:schemeClr val="tx2"/>
                </a:solidFill>
              </a:rPr>
              <a:t>breaking words down (segmenting) </a:t>
            </a:r>
            <a:r>
              <a:rPr lang="en-GB" dirty="0" smtClean="0">
                <a:solidFill>
                  <a:schemeClr val="tx2"/>
                </a:solidFill>
              </a:rPr>
              <a:t>for</a:t>
            </a:r>
          </a:p>
          <a:p>
            <a:pPr algn="ctr">
              <a:buNone/>
            </a:pPr>
            <a:r>
              <a:rPr lang="en-GB" dirty="0" smtClean="0">
                <a:solidFill>
                  <a:schemeClr val="tx2"/>
                </a:solidFill>
              </a:rPr>
              <a:t>spelling</a:t>
            </a:r>
            <a:r>
              <a:rPr lang="en-GB" dirty="0">
                <a:solidFill>
                  <a:schemeClr val="tx2"/>
                </a:solidFill>
              </a:rPr>
              <a:t>.  Your child must be confident in </a:t>
            </a:r>
            <a:r>
              <a:rPr lang="en-GB" dirty="0" smtClean="0">
                <a:solidFill>
                  <a:schemeClr val="tx2"/>
                </a:solidFill>
              </a:rPr>
              <a:t>these</a:t>
            </a:r>
          </a:p>
          <a:p>
            <a:pPr algn="ctr">
              <a:buNone/>
            </a:pPr>
            <a:r>
              <a:rPr lang="en-GB" dirty="0" smtClean="0">
                <a:solidFill>
                  <a:schemeClr val="tx2"/>
                </a:solidFill>
              </a:rPr>
              <a:t>essential </a:t>
            </a:r>
            <a:r>
              <a:rPr lang="en-GB" dirty="0">
                <a:solidFill>
                  <a:schemeClr val="tx2"/>
                </a:solidFill>
              </a:rPr>
              <a:t>skills if they are to make good progress.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Daily practice for success</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GB" dirty="0">
                <a:solidFill>
                  <a:schemeClr val="tx2"/>
                </a:solidFill>
              </a:rPr>
              <a:t>We would like you to ensure that your child also practises the same page of sounds and words that are covered in school at home for 10 minutes every day. </a:t>
            </a:r>
            <a:endParaRPr lang="en-GB" dirty="0" smtClean="0">
              <a:solidFill>
                <a:schemeClr val="tx2"/>
              </a:solidFill>
            </a:endParaRPr>
          </a:p>
          <a:p>
            <a:pPr>
              <a:buNone/>
            </a:pPr>
            <a:r>
              <a:rPr lang="en-GB" dirty="0"/>
              <a:t>	</a:t>
            </a:r>
            <a:r>
              <a:rPr lang="en-GB" dirty="0" smtClean="0"/>
              <a:t>                               I can read        I can spell</a:t>
            </a:r>
          </a:p>
          <a:p>
            <a:pPr>
              <a:buNone/>
            </a:pPr>
            <a:r>
              <a:rPr lang="en-GB" dirty="0" smtClean="0"/>
              <a:t>b a d          bad        </a:t>
            </a:r>
          </a:p>
          <a:p>
            <a:pPr>
              <a:buNone/>
            </a:pPr>
            <a:r>
              <a:rPr lang="en-GB" dirty="0" smtClean="0"/>
              <a:t>b a g          bag</a:t>
            </a:r>
          </a:p>
          <a:p>
            <a:pPr>
              <a:buNone/>
            </a:pPr>
            <a:r>
              <a:rPr lang="en-GB" dirty="0"/>
              <a:t>b</a:t>
            </a:r>
            <a:r>
              <a:rPr lang="en-GB" dirty="0" smtClean="0"/>
              <a:t> a t           bat</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Vital support at home</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GB" dirty="0">
                <a:solidFill>
                  <a:schemeClr val="tx2"/>
                </a:solidFill>
              </a:rPr>
              <a:t>There is a simple sentence at the bottom of each page which your child can read by using the phonic skills practised on the rest of the page.  </a:t>
            </a:r>
            <a:endParaRPr lang="en-GB" dirty="0" smtClean="0">
              <a:solidFill>
                <a:schemeClr val="tx2"/>
              </a:solidFill>
            </a:endParaRPr>
          </a:p>
          <a:p>
            <a:pPr algn="ctr">
              <a:buNone/>
            </a:pPr>
            <a:endParaRPr lang="en-GB" dirty="0" smtClean="0">
              <a:solidFill>
                <a:schemeClr val="tx2"/>
              </a:solidFill>
            </a:endParaRPr>
          </a:p>
          <a:p>
            <a:pPr algn="ctr">
              <a:buNone/>
            </a:pPr>
            <a:r>
              <a:rPr lang="en-GB" dirty="0" smtClean="0">
                <a:solidFill>
                  <a:schemeClr val="tx2"/>
                </a:solidFill>
              </a:rPr>
              <a:t>Please </a:t>
            </a:r>
            <a:r>
              <a:rPr lang="en-GB" dirty="0">
                <a:solidFill>
                  <a:schemeClr val="tx2"/>
                </a:solidFill>
              </a:rPr>
              <a:t>sign in the box to indicate that the homework has been completed.  This support at home is vital in order for your child to make good progress in reading and writing.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Reading</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endParaRPr lang="en-GB" dirty="0" smtClean="0">
              <a:solidFill>
                <a:schemeClr val="tx2"/>
              </a:solidFill>
            </a:endParaRPr>
          </a:p>
          <a:p>
            <a:pPr algn="ctr">
              <a:buNone/>
            </a:pPr>
            <a:r>
              <a:rPr lang="en-GB" dirty="0" smtClean="0">
                <a:solidFill>
                  <a:schemeClr val="tx2"/>
                </a:solidFill>
              </a:rPr>
              <a:t>The </a:t>
            </a:r>
            <a:r>
              <a:rPr lang="en-GB" dirty="0">
                <a:solidFill>
                  <a:schemeClr val="tx2"/>
                </a:solidFill>
              </a:rPr>
              <a:t>sounds in the first column should be said separately and then blended together to read the whole word in the second column.  If your child can read the word confidently, please tick the ‘I can read’ box.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973</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Welcome Please help yourself to a drink  and a mince pie</vt:lpstr>
      <vt:lpstr>Phonics at Christ the King</vt:lpstr>
      <vt:lpstr>Why Phonics?</vt:lpstr>
      <vt:lpstr>Assessment</vt:lpstr>
      <vt:lpstr>Assessment</vt:lpstr>
      <vt:lpstr>Blending &amp; Segmenting</vt:lpstr>
      <vt:lpstr>Daily practice for success</vt:lpstr>
      <vt:lpstr>Vital support at home</vt:lpstr>
      <vt:lpstr>Reading</vt:lpstr>
      <vt:lpstr>Spelling</vt:lpstr>
      <vt:lpstr>Phonic books in school daily, please</vt:lpstr>
      <vt:lpstr>Spelling books (Key Stage 2)</vt:lpstr>
      <vt:lpstr>Reading is an essential life skill</vt:lpstr>
      <vt:lpstr>Reading at home</vt:lpstr>
      <vt:lpstr>Reading at home (cont)</vt:lpstr>
      <vt:lpstr>Reading at home (cont)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at Christ the King</dc:title>
  <dc:creator>Ian Sparks</dc:creator>
  <cp:lastModifiedBy>Christ The King School</cp:lastModifiedBy>
  <cp:revision>9</cp:revision>
  <dcterms:created xsi:type="dcterms:W3CDTF">2015-11-29T10:54:52Z</dcterms:created>
  <dcterms:modified xsi:type="dcterms:W3CDTF">2016-11-23T10:13:12Z</dcterms:modified>
</cp:coreProperties>
</file>