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6"/>
  </p:handoutMasterIdLst>
  <p:sldIdLst>
    <p:sldId id="256" r:id="rId2"/>
    <p:sldId id="257" r:id="rId3"/>
    <p:sldId id="273" r:id="rId4"/>
    <p:sldId id="270" r:id="rId5"/>
    <p:sldId id="271" r:id="rId6"/>
    <p:sldId id="272" r:id="rId7"/>
    <p:sldId id="258" r:id="rId8"/>
    <p:sldId id="278" r:id="rId9"/>
    <p:sldId id="276" r:id="rId10"/>
    <p:sldId id="259" r:id="rId11"/>
    <p:sldId id="260" r:id="rId12"/>
    <p:sldId id="284" r:id="rId13"/>
    <p:sldId id="279" r:id="rId14"/>
    <p:sldId id="281" r:id="rId15"/>
    <p:sldId id="282" r:id="rId16"/>
    <p:sldId id="269" r:id="rId17"/>
    <p:sldId id="283" r:id="rId18"/>
    <p:sldId id="261" r:id="rId19"/>
    <p:sldId id="262" r:id="rId20"/>
    <p:sldId id="280" r:id="rId21"/>
    <p:sldId id="265" r:id="rId22"/>
    <p:sldId id="266" r:id="rId23"/>
    <p:sldId id="274" r:id="rId24"/>
    <p:sldId id="275" r:id="rId25"/>
  </p:sldIdLst>
  <p:sldSz cx="9144000" cy="6858000" type="screen4x3"/>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29" autoAdjust="0"/>
  </p:normalViewPr>
  <p:slideViewPr>
    <p:cSldViewPr>
      <p:cViewPr>
        <p:scale>
          <a:sx n="48" d="100"/>
          <a:sy n="48" d="100"/>
        </p:scale>
        <p:origin x="-1524" y="-408"/>
      </p:cViewPr>
      <p:guideLst>
        <p:guide orient="horz" pos="2160"/>
        <p:guide pos="2880"/>
      </p:guideLst>
    </p:cSldViewPr>
  </p:slideViewPr>
  <p:outlineViewPr>
    <p:cViewPr>
      <p:scale>
        <a:sx n="33" d="100"/>
        <a:sy n="33" d="100"/>
      </p:scale>
      <p:origin x="42" y="368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889362"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8155" y="2"/>
            <a:ext cx="2889362" cy="493713"/>
          </a:xfrm>
          <a:prstGeom prst="rect">
            <a:avLst/>
          </a:prstGeom>
        </p:spPr>
        <p:txBody>
          <a:bodyPr vert="horz" lIns="91440" tIns="45720" rIns="91440" bIns="45720" rtlCol="0"/>
          <a:lstStyle>
            <a:lvl1pPr algn="r">
              <a:defRPr sz="1200"/>
            </a:lvl1pPr>
          </a:lstStyle>
          <a:p>
            <a:fld id="{3CB29DAC-28E9-4445-AA7D-8396CDE1EFD7}" type="datetimeFigureOut">
              <a:rPr lang="en-GB" smtClean="0"/>
              <a:t>07/07/2020</a:t>
            </a:fld>
            <a:endParaRPr lang="en-GB"/>
          </a:p>
        </p:txBody>
      </p:sp>
      <p:sp>
        <p:nvSpPr>
          <p:cNvPr id="4" name="Footer Placeholder 3"/>
          <p:cNvSpPr>
            <a:spLocks noGrp="1"/>
          </p:cNvSpPr>
          <p:nvPr>
            <p:ph type="ftr" sz="quarter" idx="2"/>
          </p:nvPr>
        </p:nvSpPr>
        <p:spPr>
          <a:xfrm>
            <a:off x="0" y="9377363"/>
            <a:ext cx="2889362" cy="49371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8155" y="9377363"/>
            <a:ext cx="2889362" cy="493712"/>
          </a:xfrm>
          <a:prstGeom prst="rect">
            <a:avLst/>
          </a:prstGeom>
        </p:spPr>
        <p:txBody>
          <a:bodyPr vert="horz" lIns="91440" tIns="45720" rIns="91440" bIns="45720" rtlCol="0" anchor="b"/>
          <a:lstStyle>
            <a:lvl1pPr algn="r">
              <a:defRPr sz="1200"/>
            </a:lvl1pPr>
          </a:lstStyle>
          <a:p>
            <a:fld id="{B415EB9C-1947-4CAA-9633-C2F20DD8DD5E}" type="slidenum">
              <a:rPr lang="en-GB" smtClean="0"/>
              <a:t>‹#›</a:t>
            </a:fld>
            <a:endParaRPr lang="en-GB"/>
          </a:p>
        </p:txBody>
      </p:sp>
    </p:spTree>
    <p:extLst>
      <p:ext uri="{BB962C8B-B14F-4D97-AF65-F5344CB8AC3E}">
        <p14:creationId xmlns:p14="http://schemas.microsoft.com/office/powerpoint/2010/main" val="28219048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3F70369-6DBA-48F1-BD2D-3BDB2D1329B2}" type="datetimeFigureOut">
              <a:rPr lang="en-GB" smtClean="0"/>
              <a:t>07/07/2020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E3470D-354A-4B52-9288-7C2540A47009}" type="slidenum">
              <a:rPr lang="en-GB" smtClean="0"/>
              <a:t>‹#›</a:t>
            </a:fld>
            <a:endParaRPr lang="en-GB"/>
          </a:p>
        </p:txBody>
      </p:sp>
    </p:spTree>
    <p:extLst>
      <p:ext uri="{BB962C8B-B14F-4D97-AF65-F5344CB8AC3E}">
        <p14:creationId xmlns:p14="http://schemas.microsoft.com/office/powerpoint/2010/main" val="3270092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3F70369-6DBA-48F1-BD2D-3BDB2D1329B2}" type="datetimeFigureOut">
              <a:rPr lang="en-GB" smtClean="0"/>
              <a:t>07/07/2020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E3470D-354A-4B52-9288-7C2540A47009}" type="slidenum">
              <a:rPr lang="en-GB" smtClean="0"/>
              <a:t>‹#›</a:t>
            </a:fld>
            <a:endParaRPr lang="en-GB"/>
          </a:p>
        </p:txBody>
      </p:sp>
    </p:spTree>
    <p:extLst>
      <p:ext uri="{BB962C8B-B14F-4D97-AF65-F5344CB8AC3E}">
        <p14:creationId xmlns:p14="http://schemas.microsoft.com/office/powerpoint/2010/main" val="1766677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3F70369-6DBA-48F1-BD2D-3BDB2D1329B2}" type="datetimeFigureOut">
              <a:rPr lang="en-GB" smtClean="0"/>
              <a:t>07/07/2020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E3470D-354A-4B52-9288-7C2540A47009}" type="slidenum">
              <a:rPr lang="en-GB" smtClean="0"/>
              <a:t>‹#›</a:t>
            </a:fld>
            <a:endParaRPr lang="en-GB"/>
          </a:p>
        </p:txBody>
      </p:sp>
    </p:spTree>
    <p:extLst>
      <p:ext uri="{BB962C8B-B14F-4D97-AF65-F5344CB8AC3E}">
        <p14:creationId xmlns:p14="http://schemas.microsoft.com/office/powerpoint/2010/main" val="1934159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3F70369-6DBA-48F1-BD2D-3BDB2D1329B2}" type="datetimeFigureOut">
              <a:rPr lang="en-GB" smtClean="0"/>
              <a:t>07/07/2020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E3470D-354A-4B52-9288-7C2540A47009}" type="slidenum">
              <a:rPr lang="en-GB" smtClean="0"/>
              <a:t>‹#›</a:t>
            </a:fld>
            <a:endParaRPr lang="en-GB"/>
          </a:p>
        </p:txBody>
      </p:sp>
    </p:spTree>
    <p:extLst>
      <p:ext uri="{BB962C8B-B14F-4D97-AF65-F5344CB8AC3E}">
        <p14:creationId xmlns:p14="http://schemas.microsoft.com/office/powerpoint/2010/main" val="2258409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F70369-6DBA-48F1-BD2D-3BDB2D1329B2}" type="datetimeFigureOut">
              <a:rPr lang="en-GB" smtClean="0"/>
              <a:t>07/07/2020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E3470D-354A-4B52-9288-7C2540A47009}" type="slidenum">
              <a:rPr lang="en-GB" smtClean="0"/>
              <a:t>‹#›</a:t>
            </a:fld>
            <a:endParaRPr lang="en-GB"/>
          </a:p>
        </p:txBody>
      </p:sp>
    </p:spTree>
    <p:extLst>
      <p:ext uri="{BB962C8B-B14F-4D97-AF65-F5344CB8AC3E}">
        <p14:creationId xmlns:p14="http://schemas.microsoft.com/office/powerpoint/2010/main" val="142210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3F70369-6DBA-48F1-BD2D-3BDB2D1329B2}" type="datetimeFigureOut">
              <a:rPr lang="en-GB" smtClean="0"/>
              <a:t>07/07/2020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E3470D-354A-4B52-9288-7C2540A47009}" type="slidenum">
              <a:rPr lang="en-GB" smtClean="0"/>
              <a:t>‹#›</a:t>
            </a:fld>
            <a:endParaRPr lang="en-GB"/>
          </a:p>
        </p:txBody>
      </p:sp>
    </p:spTree>
    <p:extLst>
      <p:ext uri="{BB962C8B-B14F-4D97-AF65-F5344CB8AC3E}">
        <p14:creationId xmlns:p14="http://schemas.microsoft.com/office/powerpoint/2010/main" val="2027657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3F70369-6DBA-48F1-BD2D-3BDB2D1329B2}" type="datetimeFigureOut">
              <a:rPr lang="en-GB" smtClean="0"/>
              <a:t>07/07/2020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7E3470D-354A-4B52-9288-7C2540A47009}" type="slidenum">
              <a:rPr lang="en-GB" smtClean="0"/>
              <a:t>‹#›</a:t>
            </a:fld>
            <a:endParaRPr lang="en-GB"/>
          </a:p>
        </p:txBody>
      </p:sp>
    </p:spTree>
    <p:extLst>
      <p:ext uri="{BB962C8B-B14F-4D97-AF65-F5344CB8AC3E}">
        <p14:creationId xmlns:p14="http://schemas.microsoft.com/office/powerpoint/2010/main" val="504866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3F70369-6DBA-48F1-BD2D-3BDB2D1329B2}" type="datetimeFigureOut">
              <a:rPr lang="en-GB" smtClean="0"/>
              <a:t>07/07/2020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7E3470D-354A-4B52-9288-7C2540A47009}" type="slidenum">
              <a:rPr lang="en-GB" smtClean="0"/>
              <a:t>‹#›</a:t>
            </a:fld>
            <a:endParaRPr lang="en-GB"/>
          </a:p>
        </p:txBody>
      </p:sp>
    </p:spTree>
    <p:extLst>
      <p:ext uri="{BB962C8B-B14F-4D97-AF65-F5344CB8AC3E}">
        <p14:creationId xmlns:p14="http://schemas.microsoft.com/office/powerpoint/2010/main" val="1914591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F70369-6DBA-48F1-BD2D-3BDB2D1329B2}" type="datetimeFigureOut">
              <a:rPr lang="en-GB" smtClean="0"/>
              <a:t>07/07/2020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7E3470D-354A-4B52-9288-7C2540A47009}" type="slidenum">
              <a:rPr lang="en-GB" smtClean="0"/>
              <a:t>‹#›</a:t>
            </a:fld>
            <a:endParaRPr lang="en-GB"/>
          </a:p>
        </p:txBody>
      </p:sp>
    </p:spTree>
    <p:extLst>
      <p:ext uri="{BB962C8B-B14F-4D97-AF65-F5344CB8AC3E}">
        <p14:creationId xmlns:p14="http://schemas.microsoft.com/office/powerpoint/2010/main" val="432958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F70369-6DBA-48F1-BD2D-3BDB2D1329B2}" type="datetimeFigureOut">
              <a:rPr lang="en-GB" smtClean="0"/>
              <a:t>07/07/2020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E3470D-354A-4B52-9288-7C2540A47009}" type="slidenum">
              <a:rPr lang="en-GB" smtClean="0"/>
              <a:t>‹#›</a:t>
            </a:fld>
            <a:endParaRPr lang="en-GB"/>
          </a:p>
        </p:txBody>
      </p:sp>
    </p:spTree>
    <p:extLst>
      <p:ext uri="{BB962C8B-B14F-4D97-AF65-F5344CB8AC3E}">
        <p14:creationId xmlns:p14="http://schemas.microsoft.com/office/powerpoint/2010/main" val="3977982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F70369-6DBA-48F1-BD2D-3BDB2D1329B2}" type="datetimeFigureOut">
              <a:rPr lang="en-GB" smtClean="0"/>
              <a:t>07/07/2020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E3470D-354A-4B52-9288-7C2540A47009}" type="slidenum">
              <a:rPr lang="en-GB" smtClean="0"/>
              <a:t>‹#›</a:t>
            </a:fld>
            <a:endParaRPr lang="en-GB"/>
          </a:p>
        </p:txBody>
      </p:sp>
    </p:spTree>
    <p:extLst>
      <p:ext uri="{BB962C8B-B14F-4D97-AF65-F5344CB8AC3E}">
        <p14:creationId xmlns:p14="http://schemas.microsoft.com/office/powerpoint/2010/main" val="2353110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F70369-6DBA-48F1-BD2D-3BDB2D1329B2}" type="datetimeFigureOut">
              <a:rPr lang="en-GB" smtClean="0"/>
              <a:t>07/07/2020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E3470D-354A-4B52-9288-7C2540A47009}" type="slidenum">
              <a:rPr lang="en-GB" smtClean="0"/>
              <a:t>‹#›</a:t>
            </a:fld>
            <a:endParaRPr lang="en-GB"/>
          </a:p>
        </p:txBody>
      </p:sp>
    </p:spTree>
    <p:extLst>
      <p:ext uri="{BB962C8B-B14F-4D97-AF65-F5344CB8AC3E}">
        <p14:creationId xmlns:p14="http://schemas.microsoft.com/office/powerpoint/2010/main" val="11431825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mailto:ali.davies@ctkcps.com" TargetMode="External"/><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sz="6700" dirty="0" smtClean="0"/>
              <a:t>Welcome to Reception at </a:t>
            </a:r>
            <a:br>
              <a:rPr lang="en-GB" sz="6700" dirty="0" smtClean="0"/>
            </a:br>
            <a:r>
              <a:rPr lang="en-GB" sz="6700" dirty="0" smtClean="0"/>
              <a:t>Christ the King </a:t>
            </a:r>
            <a:endParaRPr lang="en-GB" sz="67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980728"/>
            <a:ext cx="1958304" cy="1835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63395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dirty="0" smtClean="0"/>
              <a:t>What else do I bring?</a:t>
            </a:r>
            <a:br>
              <a:rPr lang="en-GB" dirty="0" smtClean="0"/>
            </a:br>
            <a:endParaRPr lang="en-GB" dirty="0"/>
          </a:p>
        </p:txBody>
      </p:sp>
      <p:sp>
        <p:nvSpPr>
          <p:cNvPr id="3" name="Content Placeholder 2"/>
          <p:cNvSpPr>
            <a:spLocks noGrp="1"/>
          </p:cNvSpPr>
          <p:nvPr>
            <p:ph idx="1"/>
          </p:nvPr>
        </p:nvSpPr>
        <p:spPr>
          <a:xfrm>
            <a:off x="457200" y="1670478"/>
            <a:ext cx="7283152" cy="4455685"/>
          </a:xfrm>
        </p:spPr>
        <p:txBody>
          <a:bodyPr>
            <a:normAutofit/>
          </a:bodyPr>
          <a:lstStyle/>
          <a:p>
            <a:r>
              <a:rPr lang="en-GB" dirty="0" smtClean="0"/>
              <a:t>School book bag – bring in every day, including your reading diary and reading book.  </a:t>
            </a:r>
          </a:p>
          <a:p>
            <a:r>
              <a:rPr lang="en-GB" dirty="0" err="1" smtClean="0"/>
              <a:t>Wellies</a:t>
            </a:r>
            <a:r>
              <a:rPr lang="en-GB" dirty="0" smtClean="0"/>
              <a:t> – named and kept in school.</a:t>
            </a:r>
          </a:p>
          <a:p>
            <a:r>
              <a:rPr lang="en-GB" dirty="0"/>
              <a:t>W</a:t>
            </a:r>
            <a:r>
              <a:rPr lang="en-GB" dirty="0" smtClean="0"/>
              <a:t>aterproof </a:t>
            </a:r>
            <a:r>
              <a:rPr lang="en-GB" dirty="0"/>
              <a:t>trousers </a:t>
            </a:r>
            <a:r>
              <a:rPr lang="en-GB" dirty="0" smtClean="0"/>
              <a:t> - named .</a:t>
            </a:r>
          </a:p>
          <a:p>
            <a:r>
              <a:rPr lang="en-GB" dirty="0" smtClean="0"/>
              <a:t>Please </a:t>
            </a:r>
            <a:r>
              <a:rPr lang="en-GB" b="1" dirty="0" smtClean="0"/>
              <a:t>do not </a:t>
            </a:r>
            <a:r>
              <a:rPr lang="en-GB" dirty="0" smtClean="0"/>
              <a:t>send in a rucksack as there is no space!</a:t>
            </a:r>
          </a:p>
          <a:p>
            <a:pPr marL="0" indent="0">
              <a:buNone/>
            </a:pP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1859" y="5013176"/>
            <a:ext cx="1431093" cy="148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0"/>
            <a:ext cx="1576469" cy="1670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11519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Lunch &amp; Snacks</a:t>
            </a:r>
            <a:endParaRPr lang="en-GB" dirty="0"/>
          </a:p>
        </p:txBody>
      </p:sp>
      <p:sp>
        <p:nvSpPr>
          <p:cNvPr id="3" name="Content Placeholder 2"/>
          <p:cNvSpPr>
            <a:spLocks noGrp="1"/>
          </p:cNvSpPr>
          <p:nvPr>
            <p:ph idx="1"/>
          </p:nvPr>
        </p:nvSpPr>
        <p:spPr/>
        <p:txBody>
          <a:bodyPr>
            <a:normAutofit fontScale="70000" lnSpcReduction="20000"/>
          </a:bodyPr>
          <a:lstStyle/>
          <a:p>
            <a:pPr marL="0" indent="0">
              <a:buNone/>
            </a:pPr>
            <a:r>
              <a:rPr lang="en-GB" dirty="0" smtClean="0"/>
              <a:t>Snack Time</a:t>
            </a:r>
          </a:p>
          <a:p>
            <a:r>
              <a:rPr lang="en-GB" dirty="0" smtClean="0"/>
              <a:t>From September, fruit should be provided daily for morning snack.</a:t>
            </a:r>
          </a:p>
          <a:p>
            <a:r>
              <a:rPr lang="en-GB" dirty="0" smtClean="0">
                <a:solidFill>
                  <a:srgbClr val="FF0000"/>
                </a:solidFill>
              </a:rPr>
              <a:t>Also, from September, children should be able to receive milk (free up to the age of 5 then payable thereafter).  If the milk scheme restarts, children under 5 are automatically signed up. </a:t>
            </a:r>
            <a:r>
              <a:rPr lang="en-GB" dirty="0">
                <a:solidFill>
                  <a:srgbClr val="FF0000"/>
                </a:solidFill>
              </a:rPr>
              <a:t>P</a:t>
            </a:r>
            <a:r>
              <a:rPr lang="en-GB" dirty="0" smtClean="0">
                <a:solidFill>
                  <a:srgbClr val="FF0000"/>
                </a:solidFill>
              </a:rPr>
              <a:t>lease let us know if you do not want them to have milk.</a:t>
            </a:r>
          </a:p>
          <a:p>
            <a:r>
              <a:rPr lang="en-GB" dirty="0" smtClean="0"/>
              <a:t>Please send in a names sports bottle filled with water.</a:t>
            </a:r>
          </a:p>
          <a:p>
            <a:r>
              <a:rPr lang="en-GB" dirty="0" smtClean="0"/>
              <a:t>Please send in a piece of fruit/veg in a named container as an additional snack during the day.</a:t>
            </a:r>
          </a:p>
          <a:p>
            <a:pPr marL="0" indent="0">
              <a:buNone/>
            </a:pPr>
            <a:r>
              <a:rPr lang="en-GB" dirty="0" smtClean="0"/>
              <a:t>Lunch</a:t>
            </a:r>
          </a:p>
          <a:p>
            <a:r>
              <a:rPr lang="en-GB" dirty="0" smtClean="0"/>
              <a:t>All Reception children are entitled to a free school meal.  The </a:t>
            </a:r>
            <a:r>
              <a:rPr lang="en-GB" dirty="0" err="1" smtClean="0"/>
              <a:t>Chartwells</a:t>
            </a:r>
            <a:r>
              <a:rPr lang="en-GB" dirty="0" smtClean="0"/>
              <a:t> scheme and website details will be in your information packs. Meals need to be ordered in advance so please ensure the menus have been set up prior to your child starting school.</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188639"/>
            <a:ext cx="1800200" cy="1589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52548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School Ready</a:t>
            </a:r>
            <a:endParaRPr lang="en-GB" dirty="0"/>
          </a:p>
        </p:txBody>
      </p:sp>
      <p:sp>
        <p:nvSpPr>
          <p:cNvPr id="3" name="Content Placeholder 2"/>
          <p:cNvSpPr>
            <a:spLocks noGrp="1"/>
          </p:cNvSpPr>
          <p:nvPr>
            <p:ph idx="1"/>
          </p:nvPr>
        </p:nvSpPr>
        <p:spPr>
          <a:xfrm>
            <a:off x="457200" y="2355365"/>
            <a:ext cx="8229600" cy="3770798"/>
          </a:xfrm>
        </p:spPr>
        <p:txBody>
          <a:bodyPr/>
          <a:lstStyle/>
          <a:p>
            <a:r>
              <a:rPr lang="en-GB" dirty="0" smtClean="0"/>
              <a:t>We have included ideas for your child to be ‘School </a:t>
            </a:r>
            <a:r>
              <a:rPr lang="en-GB" dirty="0"/>
              <a:t>R</a:t>
            </a:r>
            <a:r>
              <a:rPr lang="en-GB" dirty="0" smtClean="0"/>
              <a:t>eady’ in your information packs, including practising putting their coat on, and using the toilet independently.</a:t>
            </a:r>
            <a:endParaRPr lang="en-GB" dirty="0"/>
          </a:p>
          <a:p>
            <a:r>
              <a:rPr lang="en-GB" dirty="0" smtClean="0"/>
              <a:t>Please ensure your child understands the importance of their own personal hygiene and frequent handwashing.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3072" y="318466"/>
            <a:ext cx="2238375" cy="20478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499441"/>
            <a:ext cx="1866900" cy="1866900"/>
          </a:xfrm>
          <a:prstGeom prst="rect">
            <a:avLst/>
          </a:prstGeom>
        </p:spPr>
      </p:pic>
    </p:spTree>
    <p:extLst>
      <p:ext uri="{BB962C8B-B14F-4D97-AF65-F5344CB8AC3E}">
        <p14:creationId xmlns:p14="http://schemas.microsoft.com/office/powerpoint/2010/main" val="1609088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661338"/>
            <a:ext cx="6984776" cy="830997"/>
          </a:xfrm>
          <a:prstGeom prst="rect">
            <a:avLst/>
          </a:prstGeom>
          <a:noFill/>
        </p:spPr>
        <p:txBody>
          <a:bodyPr wrap="square" rtlCol="0">
            <a:spAutoFit/>
          </a:bodyPr>
          <a:lstStyle/>
          <a:p>
            <a:pPr algn="ctr"/>
            <a:r>
              <a:rPr lang="en-GB" sz="4800" dirty="0" smtClean="0"/>
              <a:t>School Nurse</a:t>
            </a:r>
            <a:endParaRPr lang="en-GB" sz="4800"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476672"/>
            <a:ext cx="2154408" cy="1651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677947"/>
            <a:ext cx="1666875" cy="1628775"/>
          </a:xfrm>
          <a:prstGeom prst="rect">
            <a:avLst/>
          </a:prstGeom>
        </p:spPr>
      </p:pic>
      <p:sp>
        <p:nvSpPr>
          <p:cNvPr id="4" name="TextBox 3"/>
          <p:cNvSpPr txBox="1"/>
          <p:nvPr/>
        </p:nvSpPr>
        <p:spPr>
          <a:xfrm>
            <a:off x="611560" y="2306722"/>
            <a:ext cx="7987056" cy="4401205"/>
          </a:xfrm>
          <a:prstGeom prst="rect">
            <a:avLst/>
          </a:prstGeom>
          <a:noFill/>
        </p:spPr>
        <p:txBody>
          <a:bodyPr wrap="square" rtlCol="0">
            <a:spAutoFit/>
          </a:bodyPr>
          <a:lstStyle/>
          <a:p>
            <a:pPr marL="285750" indent="-285750">
              <a:buFont typeface="Arial" pitchFamily="34" charset="0"/>
              <a:buChar char="•"/>
            </a:pPr>
            <a:r>
              <a:rPr lang="en-GB" sz="2800" dirty="0" smtClean="0"/>
              <a:t>Our School Nurse will come into school for the children’s heights, weights, eyes and hearing checks throughout the year.</a:t>
            </a:r>
          </a:p>
          <a:p>
            <a:pPr marL="285750" indent="-285750">
              <a:buFont typeface="Arial" pitchFamily="34" charset="0"/>
              <a:buChar char="•"/>
            </a:pPr>
            <a:r>
              <a:rPr lang="en-GB" sz="2800" dirty="0" smtClean="0"/>
              <a:t>It is very important to make sure the children have these checks so any problems can be picked up early on!</a:t>
            </a:r>
          </a:p>
          <a:p>
            <a:pPr marL="285750" indent="-285750">
              <a:buFont typeface="Arial" pitchFamily="34" charset="0"/>
              <a:buChar char="•"/>
            </a:pPr>
            <a:r>
              <a:rPr lang="en-GB" sz="2800" dirty="0" smtClean="0"/>
              <a:t>A clinic number  is available to speak to the School Nurse directly.</a:t>
            </a:r>
          </a:p>
          <a:p>
            <a:pPr marL="285750" indent="-285750">
              <a:buFont typeface="Arial" pitchFamily="34" charset="0"/>
              <a:buChar char="•"/>
            </a:pPr>
            <a:r>
              <a:rPr lang="en-GB" sz="2800" dirty="0" smtClean="0"/>
              <a:t>We will also upload the School Nursing Team’s </a:t>
            </a:r>
            <a:r>
              <a:rPr lang="en-GB" sz="2800" dirty="0" err="1" smtClean="0"/>
              <a:t>ppt</a:t>
            </a:r>
            <a:r>
              <a:rPr lang="en-GB" sz="2800" dirty="0" smtClean="0"/>
              <a:t> for further details.</a:t>
            </a:r>
          </a:p>
        </p:txBody>
      </p:sp>
    </p:spTree>
    <p:extLst>
      <p:ext uri="{BB962C8B-B14F-4D97-AF65-F5344CB8AC3E}">
        <p14:creationId xmlns:p14="http://schemas.microsoft.com/office/powerpoint/2010/main" val="9313844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661338"/>
            <a:ext cx="6984776" cy="830997"/>
          </a:xfrm>
          <a:prstGeom prst="rect">
            <a:avLst/>
          </a:prstGeom>
          <a:noFill/>
        </p:spPr>
        <p:txBody>
          <a:bodyPr wrap="square" rtlCol="0">
            <a:spAutoFit/>
          </a:bodyPr>
          <a:lstStyle/>
          <a:p>
            <a:pPr algn="ctr"/>
            <a:r>
              <a:rPr lang="en-GB" sz="4800" dirty="0" smtClean="0"/>
              <a:t>Tapestry</a:t>
            </a:r>
            <a:endParaRPr lang="en-GB" sz="48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92492" y="476672"/>
            <a:ext cx="1457840" cy="1651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11560" y="2306722"/>
            <a:ext cx="7987056" cy="3970318"/>
          </a:xfrm>
          <a:prstGeom prst="rect">
            <a:avLst/>
          </a:prstGeom>
          <a:noFill/>
        </p:spPr>
        <p:txBody>
          <a:bodyPr wrap="square" rtlCol="0">
            <a:spAutoFit/>
          </a:bodyPr>
          <a:lstStyle/>
          <a:p>
            <a:pPr marL="285750" indent="-285750">
              <a:buFont typeface="Arial" pitchFamily="34" charset="0"/>
              <a:buChar char="•"/>
            </a:pPr>
            <a:r>
              <a:rPr lang="en-GB" sz="2800" dirty="0" smtClean="0"/>
              <a:t>Tapestry is our online Learning journal for your child.</a:t>
            </a:r>
          </a:p>
          <a:p>
            <a:pPr marL="457200" indent="-457200">
              <a:buFont typeface="Arial" panose="020B0604020202020204" pitchFamily="34" charset="0"/>
              <a:buChar char="•"/>
            </a:pPr>
            <a:r>
              <a:rPr lang="en-GB" sz="2800" dirty="0" smtClean="0"/>
              <a:t>We will use this throughout the year to send home observations of your child and keep you up to date with your child’s learning in school.</a:t>
            </a:r>
          </a:p>
          <a:p>
            <a:pPr marL="457200" indent="-457200">
              <a:buFont typeface="Arial" panose="020B0604020202020204" pitchFamily="34" charset="0"/>
              <a:buChar char="•"/>
            </a:pPr>
            <a:r>
              <a:rPr lang="en-GB" sz="2800" dirty="0" smtClean="0"/>
              <a:t>You can upload messages, photos and videos to us too and let us know about all the exciting times and moments that you see at home!</a:t>
            </a:r>
          </a:p>
          <a:p>
            <a:pPr marL="457200" indent="-457200">
              <a:buFont typeface="Arial" panose="020B0604020202020204" pitchFamily="34" charset="0"/>
              <a:buChar char="•"/>
            </a:pPr>
            <a:endParaRPr lang="en-GB" sz="2800" dirty="0" smtClean="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31640" y="476672"/>
            <a:ext cx="1457840" cy="1651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78017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661338"/>
            <a:ext cx="6984776" cy="830997"/>
          </a:xfrm>
          <a:prstGeom prst="rect">
            <a:avLst/>
          </a:prstGeom>
          <a:noFill/>
        </p:spPr>
        <p:txBody>
          <a:bodyPr wrap="square" rtlCol="0">
            <a:spAutoFit/>
          </a:bodyPr>
          <a:lstStyle/>
          <a:p>
            <a:pPr algn="ctr"/>
            <a:r>
              <a:rPr lang="en-GB" sz="4800" dirty="0" smtClean="0"/>
              <a:t>Tapestry</a:t>
            </a:r>
            <a:endParaRPr lang="en-GB" sz="48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92492" y="476672"/>
            <a:ext cx="1457840" cy="1651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11560" y="2306722"/>
            <a:ext cx="7987056" cy="4832092"/>
          </a:xfrm>
          <a:prstGeom prst="rect">
            <a:avLst/>
          </a:prstGeom>
          <a:noFill/>
        </p:spPr>
        <p:txBody>
          <a:bodyPr wrap="square" rtlCol="0">
            <a:spAutoFit/>
          </a:bodyPr>
          <a:lstStyle/>
          <a:p>
            <a:pPr marL="285750" indent="-285750">
              <a:buFont typeface="Arial" pitchFamily="34" charset="0"/>
              <a:buChar char="•"/>
            </a:pPr>
            <a:r>
              <a:rPr lang="en-GB" sz="2800" dirty="0" smtClean="0"/>
              <a:t>If you are reading this then you are already logged into Tapestry!</a:t>
            </a:r>
          </a:p>
          <a:p>
            <a:pPr marL="285750" indent="-285750">
              <a:buFont typeface="Arial" pitchFamily="34" charset="0"/>
              <a:buChar char="•"/>
            </a:pPr>
            <a:r>
              <a:rPr lang="en-GB" sz="2800" dirty="0" smtClean="0"/>
              <a:t>If you would like any other relatives to also access your child’s account then </a:t>
            </a:r>
            <a:r>
              <a:rPr lang="en-GB" sz="2800" dirty="0"/>
              <a:t>p</a:t>
            </a:r>
            <a:r>
              <a:rPr lang="en-GB" sz="2800" dirty="0" smtClean="0"/>
              <a:t>lease could you send your child’s name, date of birth, their full name, their relationship to your child and their email address to </a:t>
            </a:r>
            <a:r>
              <a:rPr lang="en-GB" sz="2800" dirty="0" smtClean="0">
                <a:hlinkClick r:id="rId3"/>
              </a:rPr>
              <a:t>ali.davies@ctkcps.com</a:t>
            </a:r>
            <a:endParaRPr lang="en-GB" sz="2800" dirty="0"/>
          </a:p>
          <a:p>
            <a:pPr marL="285750" indent="-285750">
              <a:buFont typeface="Arial" pitchFamily="34" charset="0"/>
              <a:buChar char="•"/>
            </a:pPr>
            <a:r>
              <a:rPr lang="en-GB" sz="2800" dirty="0" smtClean="0"/>
              <a:t>Once their account is set up then they will receive an activation link</a:t>
            </a:r>
            <a:r>
              <a:rPr lang="en-GB" sz="2800" dirty="0"/>
              <a:t> </a:t>
            </a:r>
            <a:r>
              <a:rPr lang="en-GB" sz="2800" dirty="0" smtClean="0"/>
              <a:t>and you will all receive the posts that are uploaded. </a:t>
            </a:r>
          </a:p>
          <a:p>
            <a:pPr marL="457200" indent="-457200">
              <a:buFont typeface="Arial" panose="020B0604020202020204" pitchFamily="34" charset="0"/>
              <a:buChar char="•"/>
            </a:pPr>
            <a:endParaRPr lang="en-GB" sz="2800" dirty="0" smtClean="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31640" y="476672"/>
            <a:ext cx="1457840" cy="1651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41928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3" y="158751"/>
            <a:ext cx="1872208" cy="1954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a:spLocks noGrp="1"/>
          </p:cNvSpPr>
          <p:nvPr>
            <p:ph type="title"/>
          </p:nvPr>
        </p:nvSpPr>
        <p:spPr>
          <a:xfrm>
            <a:off x="521906" y="581963"/>
            <a:ext cx="8229600" cy="1143000"/>
          </a:xfrm>
        </p:spPr>
        <p:txBody>
          <a:bodyPr/>
          <a:lstStyle/>
          <a:p>
            <a:r>
              <a:rPr lang="en-GB" dirty="0" smtClean="0"/>
              <a:t>    Zoom ‘Home Visits’</a:t>
            </a:r>
            <a:endParaRPr lang="en-GB" dirty="0"/>
          </a:p>
        </p:txBody>
      </p:sp>
      <p:sp>
        <p:nvSpPr>
          <p:cNvPr id="3" name="TextBox 2"/>
          <p:cNvSpPr txBox="1"/>
          <p:nvPr/>
        </p:nvSpPr>
        <p:spPr>
          <a:xfrm>
            <a:off x="539553" y="2113410"/>
            <a:ext cx="8064895" cy="4401205"/>
          </a:xfrm>
          <a:prstGeom prst="rect">
            <a:avLst/>
          </a:prstGeom>
          <a:noFill/>
        </p:spPr>
        <p:txBody>
          <a:bodyPr wrap="square" rtlCol="0">
            <a:spAutoFit/>
          </a:bodyPr>
          <a:lstStyle/>
          <a:p>
            <a:pPr marL="285750" indent="-285750">
              <a:buFont typeface="Arial" panose="020B0604020202020204" pitchFamily="34" charset="0"/>
              <a:buChar char="•"/>
            </a:pPr>
            <a:r>
              <a:rPr lang="en-GB" sz="2800" dirty="0" smtClean="0"/>
              <a:t>On Thursday 3</a:t>
            </a:r>
            <a:r>
              <a:rPr lang="en-GB" sz="2800" baseline="30000" dirty="0" smtClean="0"/>
              <a:t>rd</a:t>
            </a:r>
            <a:r>
              <a:rPr lang="en-GB" sz="2800" dirty="0" smtClean="0"/>
              <a:t> September and Friday 4</a:t>
            </a:r>
            <a:r>
              <a:rPr lang="en-GB" sz="2800" baseline="30000" dirty="0" smtClean="0"/>
              <a:t>th</a:t>
            </a:r>
            <a:r>
              <a:rPr lang="en-GB" sz="2800" dirty="0" smtClean="0"/>
              <a:t> September we will holding zoom ‘home visit’ meetings.</a:t>
            </a:r>
          </a:p>
          <a:p>
            <a:pPr marL="285750" indent="-285750">
              <a:buFont typeface="Arial" panose="020B0604020202020204" pitchFamily="34" charset="0"/>
              <a:buChar char="•"/>
            </a:pPr>
            <a:r>
              <a:rPr lang="en-GB" sz="2800" dirty="0" smtClean="0"/>
              <a:t> </a:t>
            </a:r>
            <a:r>
              <a:rPr lang="en-GB" sz="2800" b="1" dirty="0" smtClean="0"/>
              <a:t>Information has been sent out to you via Tapestry.</a:t>
            </a:r>
          </a:p>
          <a:p>
            <a:pPr marL="285750" indent="-285750">
              <a:buFont typeface="Arial" panose="020B0604020202020204" pitchFamily="34" charset="0"/>
              <a:buChar char="•"/>
            </a:pPr>
            <a:r>
              <a:rPr lang="en-GB" sz="2800" dirty="0" smtClean="0"/>
              <a:t>This is a great opportunity to get to know your class teacher and </a:t>
            </a:r>
            <a:r>
              <a:rPr lang="en-GB" sz="2800" smtClean="0"/>
              <a:t>TA and to </a:t>
            </a:r>
            <a:r>
              <a:rPr lang="en-GB" sz="2800" dirty="0" smtClean="0"/>
              <a:t>ask any questions you might have. If you have any particular information about your child such as an allergy you can say at this time.</a:t>
            </a:r>
          </a:p>
          <a:p>
            <a:pPr marL="285750" indent="-285750">
              <a:buFont typeface="Arial" panose="020B0604020202020204" pitchFamily="34" charset="0"/>
              <a:buChar char="•"/>
            </a:pPr>
            <a:r>
              <a:rPr lang="en-GB" sz="2800" dirty="0" smtClean="0"/>
              <a:t>We hope this will be a special time for everyone.</a:t>
            </a:r>
          </a:p>
          <a:p>
            <a:pPr marL="285750" indent="-285750">
              <a:buFont typeface="Arial" panose="020B0604020202020204" pitchFamily="34" charset="0"/>
              <a:buChar char="•"/>
            </a:pPr>
            <a:endParaRPr lang="en-GB" sz="2800" dirty="0"/>
          </a:p>
        </p:txBody>
      </p:sp>
    </p:spTree>
    <p:extLst>
      <p:ext uri="{BB962C8B-B14F-4D97-AF65-F5344CB8AC3E}">
        <p14:creationId xmlns:p14="http://schemas.microsoft.com/office/powerpoint/2010/main" val="2997397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GB" dirty="0" smtClean="0"/>
              <a:t>Children will start part-time on Monday </a:t>
            </a:r>
            <a:r>
              <a:rPr lang="en-GB" dirty="0"/>
              <a:t>7</a:t>
            </a:r>
            <a:r>
              <a:rPr lang="en-GB" baseline="30000" dirty="0" smtClean="0"/>
              <a:t>th</a:t>
            </a:r>
            <a:r>
              <a:rPr lang="en-GB" dirty="0" smtClean="0"/>
              <a:t> September.</a:t>
            </a:r>
          </a:p>
          <a:p>
            <a:r>
              <a:rPr lang="en-GB" dirty="0" smtClean="0"/>
              <a:t>There will be different start times for this day only.</a:t>
            </a:r>
          </a:p>
          <a:p>
            <a:r>
              <a:rPr lang="en-GB" dirty="0" smtClean="0"/>
              <a:t>They will stay for either the morning or afternoon session for the whole of that week and the following week.</a:t>
            </a:r>
          </a:p>
          <a:p>
            <a:r>
              <a:rPr lang="en-GB" dirty="0" smtClean="0"/>
              <a:t>From Tuesday 8</a:t>
            </a:r>
            <a:r>
              <a:rPr lang="en-GB" baseline="30000" dirty="0" smtClean="0"/>
              <a:t>th</a:t>
            </a:r>
            <a:r>
              <a:rPr lang="en-GB" dirty="0" smtClean="0"/>
              <a:t> September:</a:t>
            </a:r>
          </a:p>
          <a:p>
            <a:pPr lvl="1"/>
            <a:r>
              <a:rPr lang="en-GB" dirty="0" smtClean="0"/>
              <a:t>Morning sessions: 9-11.30am</a:t>
            </a:r>
          </a:p>
          <a:p>
            <a:pPr lvl="1"/>
            <a:r>
              <a:rPr lang="en-GB" dirty="0" smtClean="0"/>
              <a:t>Afternoon sessions: 12.30-3pm</a:t>
            </a:r>
          </a:p>
          <a:p>
            <a:r>
              <a:rPr lang="en-GB" dirty="0" smtClean="0"/>
              <a:t>Details of whether your child will be attending the  morning or afternoon session will have been sent to you on Tapestry.</a:t>
            </a:r>
          </a:p>
          <a:p>
            <a:r>
              <a:rPr lang="en-GB" dirty="0" smtClean="0"/>
              <a:t>Children will be full time from Monday 21</a:t>
            </a:r>
            <a:r>
              <a:rPr lang="en-GB" baseline="30000" dirty="0" smtClean="0"/>
              <a:t>st</a:t>
            </a:r>
            <a:r>
              <a:rPr lang="en-GB" dirty="0" smtClean="0"/>
              <a:t>  September.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79481"/>
            <a:ext cx="5328592" cy="116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79909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4769768"/>
            <a:ext cx="1592072" cy="1642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dirty="0" smtClean="0"/>
              <a:t>Where do we go…and when?</a:t>
            </a:r>
            <a:endParaRPr lang="en-GB" dirty="0"/>
          </a:p>
        </p:txBody>
      </p:sp>
      <p:sp>
        <p:nvSpPr>
          <p:cNvPr id="3" name="Content Placeholder 2"/>
          <p:cNvSpPr>
            <a:spLocks noGrp="1"/>
          </p:cNvSpPr>
          <p:nvPr>
            <p:ph idx="1"/>
          </p:nvPr>
        </p:nvSpPr>
        <p:spPr>
          <a:xfrm>
            <a:off x="467544" y="1412776"/>
            <a:ext cx="7139136" cy="4525963"/>
          </a:xfrm>
        </p:spPr>
        <p:txBody>
          <a:bodyPr>
            <a:normAutofit fontScale="70000" lnSpcReduction="20000"/>
          </a:bodyPr>
          <a:lstStyle/>
          <a:p>
            <a:pPr marL="0" indent="0">
              <a:buNone/>
            </a:pPr>
            <a:r>
              <a:rPr lang="en-GB" b="1" dirty="0" smtClean="0"/>
              <a:t>Your child’s first day – Monday </a:t>
            </a:r>
            <a:r>
              <a:rPr lang="en-GB" b="1" dirty="0"/>
              <a:t>7</a:t>
            </a:r>
            <a:r>
              <a:rPr lang="en-GB" b="1" baseline="30000" dirty="0" smtClean="0"/>
              <a:t>th</a:t>
            </a:r>
            <a:r>
              <a:rPr lang="en-GB" b="1" dirty="0" smtClean="0"/>
              <a:t> September</a:t>
            </a:r>
          </a:p>
          <a:p>
            <a:r>
              <a:rPr lang="en-GB" dirty="0" smtClean="0"/>
              <a:t>You will have an allocated time to arrive in the morning or afternoon.</a:t>
            </a:r>
          </a:p>
          <a:p>
            <a:r>
              <a:rPr lang="en-GB" dirty="0" smtClean="0"/>
              <a:t>Come in through the main entrance and round the left hand side of the school, past our Pre-school and round to the Reception outside area. </a:t>
            </a:r>
          </a:p>
          <a:p>
            <a:r>
              <a:rPr lang="en-GB" dirty="0" smtClean="0"/>
              <a:t>You will be welcomed by Mrs </a:t>
            </a:r>
            <a:r>
              <a:rPr lang="en-GB" dirty="0" err="1" smtClean="0"/>
              <a:t>Tickel</a:t>
            </a:r>
            <a:r>
              <a:rPr lang="en-GB" dirty="0" smtClean="0"/>
              <a:t> and brought to your classroom to meet your teacher and TA.</a:t>
            </a:r>
          </a:p>
          <a:p>
            <a:r>
              <a:rPr lang="en-GB" dirty="0" smtClean="0"/>
              <a:t>At the end of the session, please collect your child from their classroom door.</a:t>
            </a:r>
          </a:p>
          <a:p>
            <a:r>
              <a:rPr lang="en-GB" dirty="0" smtClean="0"/>
              <a:t>For the rest of that week, please bring your child to their classroom door for the beginning of the session.</a:t>
            </a:r>
          </a:p>
          <a:p>
            <a:r>
              <a:rPr lang="en-GB" b="1" dirty="0" smtClean="0"/>
              <a:t>Your date and time for the first day will have been sent to you on Tapestry.</a:t>
            </a:r>
          </a:p>
          <a:p>
            <a:endParaRPr lang="en-GB" dirty="0"/>
          </a:p>
        </p:txBody>
      </p:sp>
    </p:spTree>
    <p:extLst>
      <p:ext uri="{BB962C8B-B14F-4D97-AF65-F5344CB8AC3E}">
        <p14:creationId xmlns:p14="http://schemas.microsoft.com/office/powerpoint/2010/main" val="41829782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After that…..</a:t>
            </a:r>
            <a:br>
              <a:rPr lang="en-GB" dirty="0" smtClean="0"/>
            </a:br>
            <a:r>
              <a:rPr lang="en-GB" dirty="0" smtClean="0"/>
              <a:t>From Monday 21</a:t>
            </a:r>
            <a:r>
              <a:rPr lang="en-GB" baseline="30000" dirty="0" smtClean="0"/>
              <a:t>st</a:t>
            </a:r>
            <a:r>
              <a:rPr lang="en-GB" dirty="0" smtClean="0"/>
              <a:t>  September</a:t>
            </a:r>
            <a:endParaRPr lang="en-GB" dirty="0"/>
          </a:p>
        </p:txBody>
      </p:sp>
      <p:sp>
        <p:nvSpPr>
          <p:cNvPr id="3" name="Content Placeholder 2"/>
          <p:cNvSpPr>
            <a:spLocks noGrp="1"/>
          </p:cNvSpPr>
          <p:nvPr>
            <p:ph idx="1"/>
          </p:nvPr>
        </p:nvSpPr>
        <p:spPr/>
        <p:txBody>
          <a:bodyPr/>
          <a:lstStyle/>
          <a:p>
            <a:r>
              <a:rPr lang="en-GB" dirty="0" smtClean="0"/>
              <a:t>Come to your Reception Class door.</a:t>
            </a:r>
          </a:p>
          <a:p>
            <a:r>
              <a:rPr lang="en-GB" dirty="0" smtClean="0"/>
              <a:t>We will send out details for our full-time start and finish times on Tapestry</a:t>
            </a:r>
          </a:p>
          <a:p>
            <a:r>
              <a:rPr lang="en-GB" dirty="0" smtClean="0"/>
              <a:t>Collect your child from their classroom door.</a:t>
            </a:r>
          </a:p>
          <a:p>
            <a:endParaRPr lang="en-GB"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4005064"/>
            <a:ext cx="3742928" cy="2490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33549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3947" y="3717032"/>
            <a:ext cx="3751948" cy="2774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7544" y="0"/>
            <a:ext cx="8229600" cy="1143000"/>
          </a:xfrm>
        </p:spPr>
        <p:txBody>
          <a:bodyPr/>
          <a:lstStyle/>
          <a:p>
            <a:r>
              <a:rPr lang="en-GB" dirty="0" smtClean="0"/>
              <a:t>Foundation Stage Curriculum</a:t>
            </a:r>
            <a:endParaRPr lang="en-GB" dirty="0"/>
          </a:p>
        </p:txBody>
      </p:sp>
      <p:sp>
        <p:nvSpPr>
          <p:cNvPr id="3" name="Content Placeholder 2"/>
          <p:cNvSpPr>
            <a:spLocks noGrp="1"/>
          </p:cNvSpPr>
          <p:nvPr>
            <p:ph idx="1"/>
          </p:nvPr>
        </p:nvSpPr>
        <p:spPr>
          <a:xfrm>
            <a:off x="467544" y="980728"/>
            <a:ext cx="8229600" cy="4525963"/>
          </a:xfrm>
        </p:spPr>
        <p:txBody>
          <a:bodyPr>
            <a:normAutofit fontScale="85000" lnSpcReduction="20000"/>
          </a:bodyPr>
          <a:lstStyle/>
          <a:p>
            <a:r>
              <a:rPr lang="en-GB" dirty="0" smtClean="0"/>
              <a:t>Follows on from what the children have been doing in Pre-School and Nurseries.</a:t>
            </a:r>
          </a:p>
          <a:p>
            <a:pPr marL="0" indent="0">
              <a:buNone/>
            </a:pPr>
            <a:r>
              <a:rPr lang="en-GB" b="1" dirty="0" smtClean="0"/>
              <a:t>3 Prime areas:</a:t>
            </a:r>
          </a:p>
          <a:p>
            <a:pPr marL="514350" indent="-514350">
              <a:buAutoNum type="arabicPeriod"/>
            </a:pPr>
            <a:r>
              <a:rPr lang="en-GB" dirty="0" smtClean="0"/>
              <a:t>Personal, Social and Emotional Development</a:t>
            </a:r>
          </a:p>
          <a:p>
            <a:pPr marL="514350" indent="-514350">
              <a:buAutoNum type="arabicPeriod"/>
            </a:pPr>
            <a:r>
              <a:rPr lang="en-GB" dirty="0" smtClean="0"/>
              <a:t>Communication and Language</a:t>
            </a:r>
          </a:p>
          <a:p>
            <a:pPr marL="514350" indent="-514350">
              <a:buAutoNum type="arabicPeriod"/>
            </a:pPr>
            <a:r>
              <a:rPr lang="en-GB" dirty="0" smtClean="0"/>
              <a:t>Physical Development</a:t>
            </a:r>
          </a:p>
          <a:p>
            <a:pPr marL="0" indent="0">
              <a:buNone/>
            </a:pPr>
            <a:r>
              <a:rPr lang="en-GB" b="1" dirty="0" smtClean="0"/>
              <a:t>4 Specific areas:</a:t>
            </a:r>
          </a:p>
          <a:p>
            <a:pPr marL="514350" indent="-514350">
              <a:buAutoNum type="arabicPeriod"/>
            </a:pPr>
            <a:r>
              <a:rPr lang="en-GB" dirty="0" smtClean="0"/>
              <a:t>Literacy</a:t>
            </a:r>
          </a:p>
          <a:p>
            <a:pPr marL="514350" indent="-514350">
              <a:buAutoNum type="arabicPeriod"/>
            </a:pPr>
            <a:r>
              <a:rPr lang="en-GB" dirty="0" smtClean="0"/>
              <a:t>Mathematics</a:t>
            </a:r>
          </a:p>
          <a:p>
            <a:pPr marL="514350" indent="-514350">
              <a:buAutoNum type="arabicPeriod"/>
            </a:pPr>
            <a:r>
              <a:rPr lang="en-GB" dirty="0" smtClean="0"/>
              <a:t>Understanding the World</a:t>
            </a:r>
          </a:p>
          <a:p>
            <a:pPr marL="514350" indent="-514350">
              <a:buAutoNum type="arabicPeriod"/>
            </a:pPr>
            <a:r>
              <a:rPr lang="en-GB" dirty="0" smtClean="0"/>
              <a:t>Expressive arts and design</a:t>
            </a:r>
          </a:p>
          <a:p>
            <a:pPr marL="0" indent="0">
              <a:buNone/>
            </a:pPr>
            <a:endParaRPr lang="en-GB" dirty="0" smtClean="0"/>
          </a:p>
          <a:p>
            <a:pPr marL="514350" indent="-514350">
              <a:buAutoNum type="arabicPeriod"/>
            </a:pPr>
            <a:endParaRPr lang="en-GB" dirty="0" smtClean="0"/>
          </a:p>
        </p:txBody>
      </p:sp>
    </p:spTree>
    <p:extLst>
      <p:ext uri="{BB962C8B-B14F-4D97-AF65-F5344CB8AC3E}">
        <p14:creationId xmlns:p14="http://schemas.microsoft.com/office/powerpoint/2010/main" val="21236715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476672"/>
            <a:ext cx="5122912" cy="1143000"/>
          </a:xfrm>
        </p:spPr>
        <p:txBody>
          <a:bodyPr>
            <a:normAutofit fontScale="90000"/>
          </a:bodyPr>
          <a:lstStyle/>
          <a:p>
            <a:r>
              <a:rPr lang="en-GB" dirty="0" smtClean="0"/>
              <a:t>Breakfast Club and After-School Club</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463" y="325041"/>
            <a:ext cx="1584176" cy="1700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755576" y="2026023"/>
            <a:ext cx="7560840" cy="3939540"/>
          </a:xfrm>
          <a:prstGeom prst="rect">
            <a:avLst/>
          </a:prstGeom>
        </p:spPr>
        <p:txBody>
          <a:bodyPr wrap="square">
            <a:spAutoFit/>
          </a:bodyPr>
          <a:lstStyle/>
          <a:p>
            <a:pPr marL="457200" indent="-457200">
              <a:buFont typeface="Arial" panose="020B0604020202020204" pitchFamily="34" charset="0"/>
              <a:buChar char="•"/>
            </a:pPr>
            <a:r>
              <a:rPr lang="en-GB" sz="2500" dirty="0" smtClean="0"/>
              <a:t>Due to Covid19, we are awaiting further confirmation that this will be in place for September. We will let you know once these details have been confirmed.</a:t>
            </a:r>
          </a:p>
          <a:p>
            <a:pPr marL="457200" indent="-457200">
              <a:buFont typeface="Arial" panose="020B0604020202020204" pitchFamily="34" charset="0"/>
              <a:buChar char="•"/>
            </a:pPr>
            <a:r>
              <a:rPr lang="en-GB" sz="2500" dirty="0" smtClean="0"/>
              <a:t>If so, children would be dropped off for Breakfast Club from 8am. </a:t>
            </a:r>
          </a:p>
          <a:p>
            <a:pPr marL="457200" indent="-457200">
              <a:buFont typeface="Arial" panose="020B0604020202020204" pitchFamily="34" charset="0"/>
              <a:buChar char="•"/>
            </a:pPr>
            <a:r>
              <a:rPr lang="en-GB" sz="2500" dirty="0" smtClean="0"/>
              <a:t>Children will be taken to After-School Club from their classes. After-School Club finishes at 6pm.</a:t>
            </a:r>
          </a:p>
          <a:p>
            <a:pPr marL="457200" indent="-457200">
              <a:buFont typeface="Arial" panose="020B0604020202020204" pitchFamily="34" charset="0"/>
              <a:buChar char="•"/>
            </a:pPr>
            <a:r>
              <a:rPr lang="en-GB" sz="2500" dirty="0" smtClean="0"/>
              <a:t>Any payments needs to be paid via the School Office.</a:t>
            </a:r>
          </a:p>
          <a:p>
            <a:pPr marL="457200" indent="-457200">
              <a:buFont typeface="Arial" panose="020B0604020202020204" pitchFamily="34" charset="0"/>
              <a:buChar char="•"/>
            </a:pPr>
            <a:r>
              <a:rPr lang="en-GB" sz="2500" dirty="0" smtClean="0"/>
              <a:t>Further information will be sent out once bookings can be made.</a:t>
            </a:r>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8284" y="498342"/>
            <a:ext cx="2575814" cy="1354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376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lstStyle/>
          <a:p>
            <a:r>
              <a:rPr lang="en-GB" dirty="0" smtClean="0"/>
              <a:t>Reading </a:t>
            </a:r>
            <a:endParaRPr lang="en-GB" dirty="0"/>
          </a:p>
        </p:txBody>
      </p:sp>
      <p:sp>
        <p:nvSpPr>
          <p:cNvPr id="3" name="Content Placeholder 2"/>
          <p:cNvSpPr>
            <a:spLocks noGrp="1"/>
          </p:cNvSpPr>
          <p:nvPr>
            <p:ph idx="1"/>
          </p:nvPr>
        </p:nvSpPr>
        <p:spPr>
          <a:xfrm>
            <a:off x="467544" y="2218064"/>
            <a:ext cx="8229600" cy="4525963"/>
          </a:xfrm>
        </p:spPr>
        <p:txBody>
          <a:bodyPr>
            <a:normAutofit lnSpcReduction="10000"/>
          </a:bodyPr>
          <a:lstStyle/>
          <a:p>
            <a:r>
              <a:rPr lang="en-GB" dirty="0" smtClean="0"/>
              <a:t>Your child will be given a school reading book – the first ones will not have any words – talk about the pictures and tell the story.</a:t>
            </a:r>
          </a:p>
          <a:p>
            <a:r>
              <a:rPr lang="en-GB" b="1" dirty="0" smtClean="0"/>
              <a:t>Read every day </a:t>
            </a:r>
            <a:r>
              <a:rPr lang="en-GB" dirty="0" smtClean="0"/>
              <a:t>– choose a time that suits you and your child best, even if it’s only a couple of pages.</a:t>
            </a:r>
          </a:p>
          <a:p>
            <a:r>
              <a:rPr lang="en-GB" dirty="0" smtClean="0"/>
              <a:t>Record in their reading diary.</a:t>
            </a:r>
          </a:p>
          <a:p>
            <a:r>
              <a:rPr lang="en-GB" dirty="0" smtClean="0"/>
              <a:t>Later your child will be given high frequency words to learn, please practise these at home.</a:t>
            </a:r>
            <a:endParaRPr lang="en-GB"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0064" y="185517"/>
            <a:ext cx="1934344" cy="2052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85517"/>
            <a:ext cx="2088232" cy="201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263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916832"/>
            <a:ext cx="8229600" cy="4525963"/>
          </a:xfrm>
        </p:spPr>
        <p:txBody>
          <a:bodyPr/>
          <a:lstStyle/>
          <a:p>
            <a:r>
              <a:rPr lang="en-GB" dirty="0" smtClean="0"/>
              <a:t>We will be using  the Read write </a:t>
            </a:r>
            <a:r>
              <a:rPr lang="en-GB" dirty="0" err="1" smtClean="0"/>
              <a:t>Inc</a:t>
            </a:r>
            <a:r>
              <a:rPr lang="en-GB" dirty="0" smtClean="0"/>
              <a:t> Phonics scheme.</a:t>
            </a:r>
          </a:p>
          <a:p>
            <a:r>
              <a:rPr lang="en-GB" dirty="0" smtClean="0"/>
              <a:t>Your child will be given a Phonics Home Learning Folder in order to practise their sounds with you at home.</a:t>
            </a:r>
          </a:p>
          <a:p>
            <a:endParaRPr lang="en-GB" dirty="0"/>
          </a:p>
        </p:txBody>
      </p:sp>
      <p:pic>
        <p:nvPicPr>
          <p:cNvPr id="1026" name="Picture 2" descr="C:\Users\Home\Pictures\CTKCPS\read write in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5085184"/>
            <a:ext cx="3876675" cy="11811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0464" y="4149080"/>
            <a:ext cx="2597706" cy="2592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C:\Users\Home\Pictures\CTKCPS\Images\A phonic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207098"/>
            <a:ext cx="4464496" cy="1641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7231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lgn="ctr">
              <a:buNone/>
            </a:pPr>
            <a:r>
              <a:rPr lang="en-GB" sz="9600" dirty="0"/>
              <a:t>NAME IT OR LOSE IT!</a:t>
            </a:r>
          </a:p>
          <a:p>
            <a:pPr marL="0" indent="0">
              <a:buNone/>
            </a:pPr>
            <a:endParaRPr lang="en-GB" dirty="0"/>
          </a:p>
        </p:txBody>
      </p:sp>
    </p:spTree>
    <p:extLst>
      <p:ext uri="{BB962C8B-B14F-4D97-AF65-F5344CB8AC3E}">
        <p14:creationId xmlns:p14="http://schemas.microsoft.com/office/powerpoint/2010/main" val="24711478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r>
              <a:rPr lang="en-GB" dirty="0" smtClean="0"/>
              <a:t>A few comments from our parents…</a:t>
            </a:r>
            <a:endParaRPr lang="en-GB" dirty="0"/>
          </a:p>
        </p:txBody>
      </p:sp>
      <p:sp>
        <p:nvSpPr>
          <p:cNvPr id="3" name="Content Placeholder 2"/>
          <p:cNvSpPr>
            <a:spLocks noGrp="1"/>
          </p:cNvSpPr>
          <p:nvPr>
            <p:ph idx="1"/>
          </p:nvPr>
        </p:nvSpPr>
        <p:spPr>
          <a:xfrm rot="20783692">
            <a:off x="123099" y="1146742"/>
            <a:ext cx="3538736" cy="1468760"/>
          </a:xfrm>
        </p:spPr>
        <p:txBody>
          <a:bodyPr>
            <a:normAutofit/>
          </a:bodyPr>
          <a:lstStyle/>
          <a:p>
            <a:pPr marL="0" indent="0" algn="ctr">
              <a:buNone/>
            </a:pPr>
            <a:r>
              <a:rPr lang="en-GB" sz="1800" dirty="0" smtClean="0">
                <a:solidFill>
                  <a:srgbClr val="FF0000"/>
                </a:solidFill>
              </a:rPr>
              <a:t>School is a fantastic, warm, loving environment where he feels happy and settled.</a:t>
            </a:r>
            <a:endParaRPr lang="en-GB" sz="1800" dirty="0">
              <a:solidFill>
                <a:srgbClr val="FF0000"/>
              </a:solidFill>
            </a:endParaRPr>
          </a:p>
        </p:txBody>
      </p:sp>
      <p:sp>
        <p:nvSpPr>
          <p:cNvPr id="4" name="Rectangle 3"/>
          <p:cNvSpPr/>
          <p:nvPr/>
        </p:nvSpPr>
        <p:spPr>
          <a:xfrm rot="362889">
            <a:off x="6361921" y="4405303"/>
            <a:ext cx="2694520" cy="2031325"/>
          </a:xfrm>
          <a:prstGeom prst="rect">
            <a:avLst/>
          </a:prstGeom>
        </p:spPr>
        <p:txBody>
          <a:bodyPr wrap="none">
            <a:spAutoFit/>
          </a:bodyPr>
          <a:lstStyle/>
          <a:p>
            <a:r>
              <a:rPr lang="en-GB" dirty="0" smtClean="0">
                <a:solidFill>
                  <a:schemeClr val="accent1"/>
                </a:solidFill>
              </a:rPr>
              <a:t>My only advice would be</a:t>
            </a:r>
          </a:p>
          <a:p>
            <a:r>
              <a:rPr lang="en-GB" dirty="0" smtClean="0">
                <a:solidFill>
                  <a:schemeClr val="accent1"/>
                </a:solidFill>
              </a:rPr>
              <a:t>buy bigger trousers with </a:t>
            </a:r>
          </a:p>
          <a:p>
            <a:r>
              <a:rPr lang="en-GB" dirty="0" smtClean="0">
                <a:solidFill>
                  <a:schemeClr val="accent1"/>
                </a:solidFill>
              </a:rPr>
              <a:t>adjustable waist and take</a:t>
            </a:r>
          </a:p>
          <a:p>
            <a:pPr algn="ctr"/>
            <a:r>
              <a:rPr lang="en-GB" dirty="0" smtClean="0">
                <a:solidFill>
                  <a:schemeClr val="accent1"/>
                </a:solidFill>
              </a:rPr>
              <a:t>them up and when they </a:t>
            </a:r>
          </a:p>
          <a:p>
            <a:r>
              <a:rPr lang="en-GB" dirty="0" smtClean="0">
                <a:solidFill>
                  <a:schemeClr val="accent1"/>
                </a:solidFill>
              </a:rPr>
              <a:t>grow, just let the trousers </a:t>
            </a:r>
          </a:p>
          <a:p>
            <a:r>
              <a:rPr lang="en-GB" dirty="0" smtClean="0">
                <a:solidFill>
                  <a:schemeClr val="accent1"/>
                </a:solidFill>
              </a:rPr>
              <a:t>down.  These kids grow so</a:t>
            </a:r>
          </a:p>
          <a:p>
            <a:r>
              <a:rPr lang="en-GB" dirty="0" smtClean="0">
                <a:solidFill>
                  <a:schemeClr val="accent1"/>
                </a:solidFill>
              </a:rPr>
              <a:t>fast!</a:t>
            </a:r>
            <a:endParaRPr lang="en-GB" dirty="0">
              <a:solidFill>
                <a:schemeClr val="accent1"/>
              </a:solidFill>
            </a:endParaRPr>
          </a:p>
        </p:txBody>
      </p:sp>
      <p:sp>
        <p:nvSpPr>
          <p:cNvPr id="5" name="Rectangle 4"/>
          <p:cNvSpPr/>
          <p:nvPr/>
        </p:nvSpPr>
        <p:spPr>
          <a:xfrm rot="409249">
            <a:off x="5731757" y="955774"/>
            <a:ext cx="3289148" cy="1200329"/>
          </a:xfrm>
          <a:prstGeom prst="rect">
            <a:avLst/>
          </a:prstGeom>
        </p:spPr>
        <p:txBody>
          <a:bodyPr wrap="square">
            <a:spAutoFit/>
          </a:bodyPr>
          <a:lstStyle/>
          <a:p>
            <a:pPr algn="ctr"/>
            <a:r>
              <a:rPr lang="en-GB" dirty="0" smtClean="0">
                <a:solidFill>
                  <a:schemeClr val="accent4"/>
                </a:solidFill>
              </a:rPr>
              <a:t>…has loved every bit </a:t>
            </a:r>
          </a:p>
          <a:p>
            <a:pPr algn="ctr"/>
            <a:r>
              <a:rPr lang="en-GB" dirty="0" smtClean="0">
                <a:solidFill>
                  <a:schemeClr val="accent4"/>
                </a:solidFill>
              </a:rPr>
              <a:t>of his time in Reception!</a:t>
            </a:r>
          </a:p>
          <a:p>
            <a:pPr algn="ctr"/>
            <a:r>
              <a:rPr lang="en-GB" dirty="0" smtClean="0">
                <a:solidFill>
                  <a:schemeClr val="accent4"/>
                </a:solidFill>
              </a:rPr>
              <a:t>We’ve been amazed how much </a:t>
            </a:r>
          </a:p>
          <a:p>
            <a:pPr algn="ctr"/>
            <a:r>
              <a:rPr lang="en-GB" dirty="0" smtClean="0">
                <a:solidFill>
                  <a:schemeClr val="accent4"/>
                </a:solidFill>
              </a:rPr>
              <a:t>he has learnt in his first year.</a:t>
            </a:r>
            <a:endParaRPr lang="en-GB" dirty="0">
              <a:solidFill>
                <a:schemeClr val="accent4"/>
              </a:solidFill>
            </a:endParaRPr>
          </a:p>
        </p:txBody>
      </p:sp>
      <p:sp>
        <p:nvSpPr>
          <p:cNvPr id="6" name="Rectangle 5"/>
          <p:cNvSpPr/>
          <p:nvPr/>
        </p:nvSpPr>
        <p:spPr>
          <a:xfrm rot="21402224">
            <a:off x="234293" y="3611689"/>
            <a:ext cx="4373313" cy="2031325"/>
          </a:xfrm>
          <a:prstGeom prst="rect">
            <a:avLst/>
          </a:prstGeom>
        </p:spPr>
        <p:txBody>
          <a:bodyPr wrap="none">
            <a:spAutoFit/>
          </a:bodyPr>
          <a:lstStyle/>
          <a:p>
            <a:r>
              <a:rPr lang="en-GB" dirty="0" smtClean="0">
                <a:solidFill>
                  <a:srgbClr val="7030A0"/>
                </a:solidFill>
              </a:rPr>
              <a:t>My daughter turned 4 in the August</a:t>
            </a:r>
          </a:p>
          <a:p>
            <a:r>
              <a:rPr lang="en-GB" dirty="0" smtClean="0">
                <a:solidFill>
                  <a:srgbClr val="7030A0"/>
                </a:solidFill>
              </a:rPr>
              <a:t>before starting and I was extremely </a:t>
            </a:r>
          </a:p>
          <a:p>
            <a:r>
              <a:rPr lang="en-GB" dirty="0" smtClean="0">
                <a:solidFill>
                  <a:srgbClr val="7030A0"/>
                </a:solidFill>
              </a:rPr>
              <a:t>anxious how she would adapt to school </a:t>
            </a:r>
          </a:p>
          <a:p>
            <a:r>
              <a:rPr lang="en-GB" dirty="0" smtClean="0">
                <a:solidFill>
                  <a:srgbClr val="7030A0"/>
                </a:solidFill>
              </a:rPr>
              <a:t>life being so young but although she got</a:t>
            </a:r>
          </a:p>
          <a:p>
            <a:r>
              <a:rPr lang="en-GB" dirty="0" smtClean="0">
                <a:solidFill>
                  <a:srgbClr val="7030A0"/>
                </a:solidFill>
              </a:rPr>
              <a:t>upset most mornings the teachers were </a:t>
            </a:r>
          </a:p>
          <a:p>
            <a:r>
              <a:rPr lang="en-GB" dirty="0" smtClean="0">
                <a:solidFill>
                  <a:srgbClr val="7030A0"/>
                </a:solidFill>
              </a:rPr>
              <a:t>so lovely and kind to my child and reassuring</a:t>
            </a:r>
          </a:p>
          <a:p>
            <a:r>
              <a:rPr lang="en-GB" dirty="0" smtClean="0">
                <a:solidFill>
                  <a:srgbClr val="7030A0"/>
                </a:solidFill>
              </a:rPr>
              <a:t> to me that she enjoyed her days.   </a:t>
            </a:r>
            <a:endParaRPr lang="en-GB" dirty="0">
              <a:solidFill>
                <a:srgbClr val="7030A0"/>
              </a:solidFill>
            </a:endParaRPr>
          </a:p>
        </p:txBody>
      </p:sp>
      <p:sp>
        <p:nvSpPr>
          <p:cNvPr id="7" name="Rectangle 6"/>
          <p:cNvSpPr/>
          <p:nvPr/>
        </p:nvSpPr>
        <p:spPr>
          <a:xfrm>
            <a:off x="3131840" y="1885508"/>
            <a:ext cx="3269357" cy="923330"/>
          </a:xfrm>
          <a:prstGeom prst="rect">
            <a:avLst/>
          </a:prstGeom>
        </p:spPr>
        <p:txBody>
          <a:bodyPr wrap="none">
            <a:spAutoFit/>
          </a:bodyPr>
          <a:lstStyle/>
          <a:p>
            <a:r>
              <a:rPr lang="en-GB" dirty="0" smtClean="0">
                <a:solidFill>
                  <a:srgbClr val="00B050"/>
                </a:solidFill>
              </a:rPr>
              <a:t>He has flourished and gained so</a:t>
            </a:r>
          </a:p>
          <a:p>
            <a:r>
              <a:rPr lang="en-GB" dirty="0" smtClean="0">
                <a:solidFill>
                  <a:srgbClr val="00B050"/>
                </a:solidFill>
              </a:rPr>
              <a:t>much confidence in every area</a:t>
            </a:r>
          </a:p>
          <a:p>
            <a:r>
              <a:rPr lang="en-GB" dirty="0" smtClean="0">
                <a:solidFill>
                  <a:srgbClr val="00B050"/>
                </a:solidFill>
              </a:rPr>
              <a:t>of his learning.</a:t>
            </a:r>
            <a:endParaRPr lang="en-GB" dirty="0">
              <a:solidFill>
                <a:srgbClr val="00B050"/>
              </a:solidFill>
            </a:endParaRPr>
          </a:p>
        </p:txBody>
      </p:sp>
      <p:sp>
        <p:nvSpPr>
          <p:cNvPr id="8" name="Rectangle 7"/>
          <p:cNvSpPr/>
          <p:nvPr/>
        </p:nvSpPr>
        <p:spPr>
          <a:xfrm>
            <a:off x="4102532" y="6384813"/>
            <a:ext cx="4618572" cy="369332"/>
          </a:xfrm>
          <a:prstGeom prst="rect">
            <a:avLst/>
          </a:prstGeom>
        </p:spPr>
        <p:txBody>
          <a:bodyPr wrap="none">
            <a:spAutoFit/>
          </a:bodyPr>
          <a:lstStyle/>
          <a:p>
            <a:r>
              <a:rPr lang="en-GB" dirty="0" smtClean="0">
                <a:solidFill>
                  <a:srgbClr val="FF0000"/>
                </a:solidFill>
              </a:rPr>
              <a:t>So much learning in such a short space of time!</a:t>
            </a:r>
            <a:endParaRPr lang="en-GB" dirty="0">
              <a:solidFill>
                <a:srgbClr val="FF0000"/>
              </a:solidFill>
            </a:endParaRPr>
          </a:p>
        </p:txBody>
      </p:sp>
      <p:sp>
        <p:nvSpPr>
          <p:cNvPr id="9" name="Rectangle 8"/>
          <p:cNvSpPr/>
          <p:nvPr/>
        </p:nvSpPr>
        <p:spPr>
          <a:xfrm rot="20756657">
            <a:off x="100711" y="2186682"/>
            <a:ext cx="3223575" cy="923330"/>
          </a:xfrm>
          <a:prstGeom prst="rect">
            <a:avLst/>
          </a:prstGeom>
        </p:spPr>
        <p:txBody>
          <a:bodyPr wrap="none">
            <a:spAutoFit/>
          </a:bodyPr>
          <a:lstStyle/>
          <a:p>
            <a:r>
              <a:rPr lang="en-GB" dirty="0" smtClean="0">
                <a:solidFill>
                  <a:schemeClr val="accent1"/>
                </a:solidFill>
              </a:rPr>
              <a:t>Fun, interactive learning means</a:t>
            </a:r>
          </a:p>
          <a:p>
            <a:r>
              <a:rPr lang="en-GB" dirty="0" smtClean="0">
                <a:solidFill>
                  <a:schemeClr val="accent1"/>
                </a:solidFill>
              </a:rPr>
              <a:t>she doesn’t see the learning as</a:t>
            </a:r>
          </a:p>
          <a:p>
            <a:r>
              <a:rPr lang="en-GB" dirty="0" smtClean="0">
                <a:solidFill>
                  <a:schemeClr val="accent1"/>
                </a:solidFill>
              </a:rPr>
              <a:t>hard work.</a:t>
            </a:r>
            <a:endParaRPr lang="en-GB" dirty="0">
              <a:solidFill>
                <a:schemeClr val="accent1"/>
              </a:solidFill>
            </a:endParaRPr>
          </a:p>
        </p:txBody>
      </p:sp>
      <p:sp>
        <p:nvSpPr>
          <p:cNvPr id="10" name="Rectangle 9"/>
          <p:cNvSpPr/>
          <p:nvPr/>
        </p:nvSpPr>
        <p:spPr>
          <a:xfrm rot="569585">
            <a:off x="5874369" y="2773723"/>
            <a:ext cx="3279809" cy="923330"/>
          </a:xfrm>
          <a:prstGeom prst="rect">
            <a:avLst/>
          </a:prstGeom>
        </p:spPr>
        <p:txBody>
          <a:bodyPr wrap="none">
            <a:spAutoFit/>
          </a:bodyPr>
          <a:lstStyle/>
          <a:p>
            <a:r>
              <a:rPr lang="en-GB" dirty="0" smtClean="0">
                <a:solidFill>
                  <a:schemeClr val="accent5"/>
                </a:solidFill>
              </a:rPr>
              <a:t>Her time in Reception has been </a:t>
            </a:r>
          </a:p>
          <a:p>
            <a:r>
              <a:rPr lang="en-GB" dirty="0" smtClean="0">
                <a:solidFill>
                  <a:schemeClr val="accent5"/>
                </a:solidFill>
              </a:rPr>
              <a:t>so fulfilling for herself and for us</a:t>
            </a:r>
          </a:p>
          <a:p>
            <a:r>
              <a:rPr lang="en-GB" dirty="0" smtClean="0">
                <a:solidFill>
                  <a:schemeClr val="accent5"/>
                </a:solidFill>
              </a:rPr>
              <a:t>to see.</a:t>
            </a:r>
            <a:endParaRPr lang="en-GB" dirty="0">
              <a:solidFill>
                <a:schemeClr val="accent5"/>
              </a:solidFill>
            </a:endParaRPr>
          </a:p>
        </p:txBody>
      </p:sp>
      <p:sp>
        <p:nvSpPr>
          <p:cNvPr id="11" name="Rectangle 10"/>
          <p:cNvSpPr/>
          <p:nvPr/>
        </p:nvSpPr>
        <p:spPr>
          <a:xfrm>
            <a:off x="4139481" y="3235387"/>
            <a:ext cx="2379947" cy="1477328"/>
          </a:xfrm>
          <a:prstGeom prst="rect">
            <a:avLst/>
          </a:prstGeom>
        </p:spPr>
        <p:txBody>
          <a:bodyPr wrap="none">
            <a:spAutoFit/>
          </a:bodyPr>
          <a:lstStyle/>
          <a:p>
            <a:r>
              <a:rPr lang="en-GB" dirty="0" smtClean="0">
                <a:solidFill>
                  <a:srgbClr val="FF0000"/>
                </a:solidFill>
              </a:rPr>
              <a:t>My son loves CTK </a:t>
            </a:r>
          </a:p>
          <a:p>
            <a:r>
              <a:rPr lang="en-GB" dirty="0" smtClean="0">
                <a:solidFill>
                  <a:srgbClr val="FF0000"/>
                </a:solidFill>
              </a:rPr>
              <a:t>school. He got all the</a:t>
            </a:r>
          </a:p>
          <a:p>
            <a:r>
              <a:rPr lang="en-GB" dirty="0" smtClean="0">
                <a:solidFill>
                  <a:srgbClr val="FF0000"/>
                </a:solidFill>
              </a:rPr>
              <a:t> support he needs and</a:t>
            </a:r>
          </a:p>
          <a:p>
            <a:r>
              <a:rPr lang="en-GB" dirty="0" smtClean="0">
                <a:solidFill>
                  <a:srgbClr val="FF0000"/>
                </a:solidFill>
              </a:rPr>
              <a:t>he is pushed to achieve</a:t>
            </a:r>
          </a:p>
          <a:p>
            <a:r>
              <a:rPr lang="en-GB" dirty="0" smtClean="0">
                <a:solidFill>
                  <a:srgbClr val="FF0000"/>
                </a:solidFill>
              </a:rPr>
              <a:t>and do more.</a:t>
            </a:r>
            <a:endParaRPr lang="en-GB" dirty="0">
              <a:solidFill>
                <a:srgbClr val="FF0000"/>
              </a:solidFill>
            </a:endParaRPr>
          </a:p>
        </p:txBody>
      </p:sp>
      <p:sp>
        <p:nvSpPr>
          <p:cNvPr id="12" name="Rectangle 11"/>
          <p:cNvSpPr/>
          <p:nvPr/>
        </p:nvSpPr>
        <p:spPr>
          <a:xfrm>
            <a:off x="225284" y="5767065"/>
            <a:ext cx="4572000" cy="923330"/>
          </a:xfrm>
          <a:prstGeom prst="rect">
            <a:avLst/>
          </a:prstGeom>
        </p:spPr>
        <p:txBody>
          <a:bodyPr>
            <a:spAutoFit/>
          </a:bodyPr>
          <a:lstStyle/>
          <a:p>
            <a:r>
              <a:rPr lang="en-GB" dirty="0" smtClean="0">
                <a:solidFill>
                  <a:srgbClr val="00B050"/>
                </a:solidFill>
              </a:rPr>
              <a:t>The progress she has made has </a:t>
            </a:r>
          </a:p>
          <a:p>
            <a:r>
              <a:rPr lang="en-GB" dirty="0" smtClean="0">
                <a:solidFill>
                  <a:srgbClr val="00B050"/>
                </a:solidFill>
              </a:rPr>
              <a:t>been amazing and I would highly</a:t>
            </a:r>
          </a:p>
          <a:p>
            <a:r>
              <a:rPr lang="en-GB" dirty="0" smtClean="0">
                <a:solidFill>
                  <a:srgbClr val="00B050"/>
                </a:solidFill>
              </a:rPr>
              <a:t>recommend this Reception/school.</a:t>
            </a:r>
            <a:endParaRPr lang="en-GB" dirty="0">
              <a:solidFill>
                <a:srgbClr val="00B050"/>
              </a:solidFill>
            </a:endParaRPr>
          </a:p>
        </p:txBody>
      </p:sp>
      <p:sp>
        <p:nvSpPr>
          <p:cNvPr id="14" name="Rectangle 13"/>
          <p:cNvSpPr/>
          <p:nvPr/>
        </p:nvSpPr>
        <p:spPr>
          <a:xfrm>
            <a:off x="3851920" y="5305400"/>
            <a:ext cx="4249379" cy="923330"/>
          </a:xfrm>
          <a:prstGeom prst="rect">
            <a:avLst/>
          </a:prstGeom>
        </p:spPr>
        <p:txBody>
          <a:bodyPr wrap="square">
            <a:spAutoFit/>
          </a:bodyPr>
          <a:lstStyle/>
          <a:p>
            <a:r>
              <a:rPr lang="en-GB" dirty="0" smtClean="0">
                <a:solidFill>
                  <a:srgbClr val="FF0000"/>
                </a:solidFill>
              </a:rPr>
              <a:t>You really tended to</a:t>
            </a:r>
          </a:p>
          <a:p>
            <a:r>
              <a:rPr lang="en-GB" dirty="0" smtClean="0">
                <a:solidFill>
                  <a:srgbClr val="FF0000"/>
                </a:solidFill>
              </a:rPr>
              <a:t>my child’s personal </a:t>
            </a:r>
          </a:p>
          <a:p>
            <a:r>
              <a:rPr lang="en-GB" dirty="0" smtClean="0">
                <a:solidFill>
                  <a:srgbClr val="FF0000"/>
                </a:solidFill>
              </a:rPr>
              <a:t>stage of development.</a:t>
            </a:r>
            <a:endParaRPr lang="en-GB" dirty="0">
              <a:solidFill>
                <a:srgbClr val="FF0000"/>
              </a:solidFill>
            </a:endParaRPr>
          </a:p>
        </p:txBody>
      </p:sp>
    </p:spTree>
    <p:extLst>
      <p:ext uri="{BB962C8B-B14F-4D97-AF65-F5344CB8AC3E}">
        <p14:creationId xmlns:p14="http://schemas.microsoft.com/office/powerpoint/2010/main" val="27411607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normAutofit/>
          </a:bodyPr>
          <a:lstStyle/>
          <a:p>
            <a:pPr marL="0" indent="0" algn="ctr">
              <a:buNone/>
            </a:pPr>
            <a:r>
              <a:rPr lang="en-GB" sz="8800" dirty="0" smtClean="0"/>
              <a:t>What do I wear?</a:t>
            </a:r>
          </a:p>
          <a:p>
            <a:pPr marL="0" indent="0" algn="ctr">
              <a:buNone/>
            </a:pPr>
            <a:endParaRPr lang="en-GB" sz="9600" dirty="0"/>
          </a:p>
        </p:txBody>
      </p:sp>
      <p:pic>
        <p:nvPicPr>
          <p:cNvPr id="1026" name="Picture 2" descr="T:\. New Staff Shared Area\Year R\Reception\New Reception Intake\New Reception Intake 2018-19\Photos for powerpoint\IMG_474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2399" y="-5791200"/>
            <a:ext cx="4627041" cy="3456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T:\. New Staff Shared Area\Year R\Reception\New Reception Intake\New Reception Intake 2018-19\Photos for powerpoint\IMG_474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2348880"/>
            <a:ext cx="4627041" cy="345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4051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868958"/>
          </a:xfrm>
        </p:spPr>
        <p:txBody>
          <a:bodyPr>
            <a:normAutofit fontScale="90000"/>
          </a:bodyPr>
          <a:lstStyle/>
          <a:p>
            <a:r>
              <a:rPr lang="en-GB" sz="5400" b="1" u="sng" dirty="0"/>
              <a:t>If I’m a boy</a:t>
            </a:r>
            <a:br>
              <a:rPr lang="en-GB" sz="5400" b="1" u="sng" dirty="0"/>
            </a:br>
            <a:endParaRPr lang="en-GB" sz="5400" dirty="0"/>
          </a:p>
        </p:txBody>
      </p:sp>
      <p:sp>
        <p:nvSpPr>
          <p:cNvPr id="3" name="Content Placeholder 2"/>
          <p:cNvSpPr>
            <a:spLocks noGrp="1"/>
          </p:cNvSpPr>
          <p:nvPr>
            <p:ph idx="1"/>
          </p:nvPr>
        </p:nvSpPr>
        <p:spPr/>
        <p:txBody>
          <a:bodyPr>
            <a:normAutofit/>
          </a:bodyPr>
          <a:lstStyle/>
          <a:p>
            <a:r>
              <a:rPr lang="en-GB" sz="2800" dirty="0" smtClean="0"/>
              <a:t>Grey trousers/shorts</a:t>
            </a:r>
          </a:p>
          <a:p>
            <a:r>
              <a:rPr lang="en-GB" sz="2800" dirty="0"/>
              <a:t>R</a:t>
            </a:r>
            <a:r>
              <a:rPr lang="en-GB" sz="2800" dirty="0" smtClean="0"/>
              <a:t>ed polo shirt </a:t>
            </a:r>
          </a:p>
          <a:p>
            <a:r>
              <a:rPr lang="en-GB" sz="2800" dirty="0" smtClean="0"/>
              <a:t>Navy </a:t>
            </a:r>
            <a:r>
              <a:rPr lang="en-GB" sz="2800" dirty="0"/>
              <a:t>blue school jumper with </a:t>
            </a:r>
            <a:r>
              <a:rPr lang="en-GB" sz="2800" dirty="0" smtClean="0"/>
              <a:t>logo</a:t>
            </a:r>
          </a:p>
          <a:p>
            <a:r>
              <a:rPr lang="en-GB" sz="2800" dirty="0" smtClean="0"/>
              <a:t>Grey socks</a:t>
            </a:r>
          </a:p>
          <a:p>
            <a:r>
              <a:rPr lang="en-GB" sz="2800" dirty="0" smtClean="0"/>
              <a:t>Black shoes with </a:t>
            </a:r>
            <a:r>
              <a:rPr lang="en-GB" sz="2800" dirty="0" err="1" smtClean="0"/>
              <a:t>velcro</a:t>
            </a:r>
            <a:r>
              <a:rPr lang="en-GB" sz="2800" dirty="0" smtClean="0"/>
              <a:t> fastening </a:t>
            </a:r>
            <a:r>
              <a:rPr lang="en-GB" sz="2800" dirty="0"/>
              <a:t>(not </a:t>
            </a:r>
            <a:r>
              <a:rPr lang="en-GB" sz="2800" dirty="0" smtClean="0"/>
              <a:t>trainers/laces)</a:t>
            </a:r>
            <a:endParaRPr lang="en-GB" sz="2800" dirty="0"/>
          </a:p>
          <a:p>
            <a:endParaRPr lang="en-GB" sz="2800" dirty="0"/>
          </a:p>
          <a:p>
            <a:endParaRPr lang="en-GB" sz="2800" dirty="0" smtClean="0"/>
          </a:p>
          <a:p>
            <a:pPr marL="0" indent="0">
              <a:buNone/>
            </a:pPr>
            <a:r>
              <a:rPr lang="en-GB" sz="2800" dirty="0"/>
              <a:t> </a:t>
            </a:r>
            <a:r>
              <a:rPr lang="en-GB" sz="2800" dirty="0" smtClean="0"/>
              <a:t>                         </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4585" y="4399733"/>
            <a:ext cx="1993404" cy="1730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4293096"/>
            <a:ext cx="1543029"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094" y="4441391"/>
            <a:ext cx="1647626" cy="1647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1659" y="4788055"/>
            <a:ext cx="1826016" cy="1184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T:\. New Staff Shared Area\Year R\Reception\New Reception Intake\New Reception Intake 2018-19\Photos for powerpoint\IMG_476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41659" y="260648"/>
            <a:ext cx="1796178" cy="24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20019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u="sng" dirty="0" smtClean="0"/>
              <a:t/>
            </a:r>
            <a:br>
              <a:rPr lang="en-GB" b="1" u="sng" dirty="0" smtClean="0"/>
            </a:br>
            <a:r>
              <a:rPr lang="en-GB" b="1" u="sng" dirty="0" smtClean="0"/>
              <a:t>If </a:t>
            </a:r>
            <a:r>
              <a:rPr lang="en-GB" b="1" u="sng" dirty="0"/>
              <a:t>I’m a girl</a:t>
            </a:r>
            <a:br>
              <a:rPr lang="en-GB" b="1" u="sng" dirty="0"/>
            </a:br>
            <a:r>
              <a:rPr lang="en-GB" b="1" dirty="0"/>
              <a:t/>
            </a:r>
            <a:br>
              <a:rPr lang="en-GB" b="1" dirty="0"/>
            </a:br>
            <a:endParaRPr lang="en-GB" b="1" dirty="0"/>
          </a:p>
        </p:txBody>
      </p:sp>
      <p:sp>
        <p:nvSpPr>
          <p:cNvPr id="3" name="Content Placeholder 2"/>
          <p:cNvSpPr>
            <a:spLocks noGrp="1"/>
          </p:cNvSpPr>
          <p:nvPr>
            <p:ph idx="1"/>
          </p:nvPr>
        </p:nvSpPr>
        <p:spPr>
          <a:xfrm>
            <a:off x="457200" y="1340768"/>
            <a:ext cx="8229600" cy="4785395"/>
          </a:xfrm>
        </p:spPr>
        <p:txBody>
          <a:bodyPr>
            <a:normAutofit fontScale="92500" lnSpcReduction="20000"/>
          </a:bodyPr>
          <a:lstStyle/>
          <a:p>
            <a:r>
              <a:rPr lang="en-GB" dirty="0" smtClean="0"/>
              <a:t>Navy blue skirt or pinafore dress</a:t>
            </a:r>
          </a:p>
          <a:p>
            <a:r>
              <a:rPr lang="en-GB" dirty="0" smtClean="0"/>
              <a:t>Red polo shirt</a:t>
            </a:r>
          </a:p>
          <a:p>
            <a:r>
              <a:rPr lang="en-GB" dirty="0" smtClean="0"/>
              <a:t>Navy blue school cardigan with school logo</a:t>
            </a:r>
          </a:p>
          <a:p>
            <a:r>
              <a:rPr lang="en-GB" dirty="0" smtClean="0"/>
              <a:t>White socks or navy/red tights</a:t>
            </a:r>
          </a:p>
          <a:p>
            <a:r>
              <a:rPr lang="en-GB" dirty="0" smtClean="0"/>
              <a:t>Black strapped on shoes (boots/open-toed/slip on shoes/laces are not allowed)</a:t>
            </a:r>
          </a:p>
          <a:p>
            <a:pPr marL="0" indent="0" algn="ctr">
              <a:buNone/>
            </a:pPr>
            <a:endParaRPr lang="en-GB" dirty="0" smtClean="0"/>
          </a:p>
          <a:p>
            <a:pPr marL="0" indent="0" algn="ctr">
              <a:buNone/>
            </a:pPr>
            <a:r>
              <a:rPr lang="en-GB" b="1" u="sng" dirty="0" smtClean="0"/>
              <a:t>Summer Uniform</a:t>
            </a:r>
          </a:p>
          <a:p>
            <a:r>
              <a:rPr lang="en-GB" dirty="0" smtClean="0"/>
              <a:t>Pink gingham checked dress (not red)</a:t>
            </a:r>
          </a:p>
          <a:p>
            <a:pPr marL="0" indent="0">
              <a:buNone/>
            </a:pPr>
            <a:r>
              <a:rPr lang="en-GB" dirty="0" smtClean="0"/>
              <a:t> </a:t>
            </a:r>
            <a:endParaRPr lang="en-GB" dirty="0"/>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5330438"/>
            <a:ext cx="1512168" cy="1451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1696" y="5408206"/>
            <a:ext cx="1296144"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T:\. New Staff Shared Area\Year R\Reception\New Reception Intake\New Reception Intake 2018-19\Photos for powerpoint\IMG_477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1980" y="193545"/>
            <a:ext cx="1505945" cy="201622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T:\. New Staff Shared Area\Year R\Reception\New Reception Intake\New Reception Intake 2018-19\Photos for powerpoint\IMG_477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76344" y="4293096"/>
            <a:ext cx="1505778" cy="201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2859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Long hair must be tied up.  Large bows/hair extensions are not suitable for school – please save them for the weekend!</a:t>
            </a:r>
          </a:p>
          <a:p>
            <a:r>
              <a:rPr lang="en-GB" dirty="0" smtClean="0"/>
              <a:t>Earrings should be studs only – they must be removed/taped over for PE.</a:t>
            </a:r>
          </a:p>
          <a:p>
            <a:r>
              <a:rPr lang="en-GB" dirty="0" smtClean="0"/>
              <a:t>No other jewellery to be worn.</a:t>
            </a:r>
          </a:p>
          <a:p>
            <a:r>
              <a:rPr lang="en-GB" dirty="0" smtClean="0"/>
              <a:t>No nail varnish.</a:t>
            </a:r>
          </a:p>
          <a:p>
            <a:r>
              <a:rPr lang="en-GB" dirty="0" smtClean="0"/>
              <a:t>No temporary tattoos.</a:t>
            </a: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5034244"/>
            <a:ext cx="2178045" cy="1436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9" y="87467"/>
            <a:ext cx="1584176"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T:\. New Staff Shared Area\Year R\Reception\New Reception Intake\New Reception Intake 2018-19\Photos for powerpoint\IMG_476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2200" y="132157"/>
            <a:ext cx="2061130" cy="1539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1707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else?</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Specific PE and  Music  lessons.</a:t>
            </a:r>
          </a:p>
          <a:p>
            <a:endParaRPr lang="en-GB" dirty="0" smtClean="0"/>
          </a:p>
          <a:p>
            <a:pPr marL="0" indent="0">
              <a:buNone/>
            </a:pPr>
            <a:r>
              <a:rPr lang="en-GB" b="1" u="sng" dirty="0" smtClean="0"/>
              <a:t>What do I need for PE? </a:t>
            </a:r>
          </a:p>
          <a:p>
            <a:r>
              <a:rPr lang="en-GB" dirty="0" smtClean="0"/>
              <a:t>PE kit – white polo shirt with the school logo, navy blue shorts, white ankle socks, navy track suit (top and bottoms) and trainers.  </a:t>
            </a:r>
          </a:p>
          <a:p>
            <a:r>
              <a:rPr lang="en-GB" dirty="0" smtClean="0"/>
              <a:t>NAME IT OR LOSE IT!</a:t>
            </a:r>
          </a:p>
          <a:p>
            <a:r>
              <a:rPr lang="en-GB" dirty="0" smtClean="0"/>
              <a:t>PE kit needs to be in a PE bag and kept in school.</a:t>
            </a:r>
          </a:p>
          <a:p>
            <a:r>
              <a:rPr lang="en-GB" dirty="0" smtClean="0"/>
              <a:t>Currently, on PE days and due to </a:t>
            </a:r>
            <a:r>
              <a:rPr lang="en-GB" dirty="0" err="1" smtClean="0"/>
              <a:t>Covid</a:t>
            </a:r>
            <a:r>
              <a:rPr lang="en-GB" dirty="0" smtClean="0"/>
              <a:t> 19, children will come into school in their PE clothes. We will send further information nearer the time and inform you also of any changes to this.</a:t>
            </a:r>
          </a:p>
          <a:p>
            <a:endParaRPr lang="en-GB" dirty="0" smtClean="0"/>
          </a:p>
          <a:p>
            <a:endParaRPr lang="en-GB"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1052735"/>
            <a:ext cx="1872208" cy="1614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7650" y="5829300"/>
            <a:ext cx="10287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4393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82058">
            <a:off x="5333620" y="1102296"/>
            <a:ext cx="3272055" cy="2451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251520" y="188640"/>
            <a:ext cx="6235624" cy="1077218"/>
          </a:xfrm>
          <a:prstGeom prst="rect">
            <a:avLst/>
          </a:prstGeom>
        </p:spPr>
        <p:txBody>
          <a:bodyPr wrap="square">
            <a:spAutoFit/>
          </a:bodyPr>
          <a:lstStyle/>
          <a:p>
            <a:r>
              <a:rPr lang="en-GB" sz="3200" dirty="0"/>
              <a:t>Rain or shine, </a:t>
            </a:r>
            <a:r>
              <a:rPr lang="en-GB" sz="3200" dirty="0" smtClean="0"/>
              <a:t>we love to explore </a:t>
            </a:r>
            <a:r>
              <a:rPr lang="en-GB" sz="3200" dirty="0"/>
              <a:t>the </a:t>
            </a:r>
            <a:r>
              <a:rPr lang="en-GB" sz="3200" dirty="0" smtClean="0"/>
              <a:t>outdoors….</a:t>
            </a:r>
            <a:endParaRPr lang="en-GB" sz="3200" dirty="0"/>
          </a:p>
        </p:txBody>
      </p:sp>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724" y="1282897"/>
            <a:ext cx="6919913" cy="643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lowchart: Punched Tape 5"/>
          <p:cNvSpPr/>
          <p:nvPr/>
        </p:nvSpPr>
        <p:spPr>
          <a:xfrm>
            <a:off x="395536" y="1052736"/>
            <a:ext cx="4320480" cy="1950812"/>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539552" y="1412776"/>
            <a:ext cx="4265984" cy="1200329"/>
          </a:xfrm>
          <a:prstGeom prst="rect">
            <a:avLst/>
          </a:prstGeom>
          <a:noFill/>
        </p:spPr>
        <p:txBody>
          <a:bodyPr wrap="square" rtlCol="0">
            <a:spAutoFit/>
          </a:bodyPr>
          <a:lstStyle/>
          <a:p>
            <a:r>
              <a:rPr lang="en-GB" sz="2400" dirty="0" smtClean="0"/>
              <a:t>We talk, we share, we dig, we play, we find out, we write and we count!</a:t>
            </a:r>
            <a:endParaRPr lang="en-GB" sz="2400"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07631" y="3929305"/>
            <a:ext cx="3251687" cy="2428730"/>
          </a:xfrm>
          <a:prstGeom prst="rect">
            <a:avLst/>
          </a:prstGeom>
        </p:spPr>
      </p:pic>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1879" y="3003548"/>
            <a:ext cx="2627313"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8926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921" y="188640"/>
            <a:ext cx="6439335" cy="1143000"/>
          </a:xfrm>
        </p:spPr>
        <p:txBody>
          <a:bodyPr>
            <a:normAutofit fontScale="90000"/>
          </a:bodyPr>
          <a:lstStyle/>
          <a:p>
            <a:r>
              <a:rPr lang="en-GB" dirty="0" smtClean="0"/>
              <a:t>What  I need to wear outside?</a:t>
            </a:r>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6256" y="620688"/>
            <a:ext cx="1970584" cy="1970584"/>
          </a:xfrm>
          <a:prstGeom prst="rect">
            <a:avLst/>
          </a:prstGeom>
        </p:spPr>
      </p:pic>
      <p:sp>
        <p:nvSpPr>
          <p:cNvPr id="12" name="Rectangle 11"/>
          <p:cNvSpPr/>
          <p:nvPr/>
        </p:nvSpPr>
        <p:spPr>
          <a:xfrm>
            <a:off x="350639" y="1076881"/>
            <a:ext cx="5072768" cy="4893647"/>
          </a:xfrm>
          <a:prstGeom prst="rect">
            <a:avLst/>
          </a:prstGeom>
        </p:spPr>
        <p:txBody>
          <a:bodyPr wrap="square">
            <a:spAutoFit/>
          </a:bodyPr>
          <a:lstStyle/>
          <a:p>
            <a:pPr marL="457200" indent="-457200">
              <a:buFont typeface="Arial" panose="020B0604020202020204" pitchFamily="34" charset="0"/>
              <a:buChar char="•"/>
            </a:pPr>
            <a:r>
              <a:rPr lang="en-GB" sz="2800" dirty="0" smtClean="0"/>
              <a:t>We will need wellies in school at all times.</a:t>
            </a:r>
          </a:p>
          <a:p>
            <a:pPr marL="457200" indent="-457200">
              <a:buFont typeface="Arial" panose="020B0604020202020204" pitchFamily="34" charset="0"/>
              <a:buChar char="•"/>
            </a:pPr>
            <a:r>
              <a:rPr lang="en-GB" sz="2800" dirty="0" smtClean="0"/>
              <a:t>Waterproof trousers will need to be sent in and kept in school too</a:t>
            </a:r>
            <a:r>
              <a:rPr lang="en-GB" sz="2800" dirty="0" smtClean="0"/>
              <a:t>.</a:t>
            </a:r>
          </a:p>
          <a:p>
            <a:pPr marL="457200" indent="-457200">
              <a:buFont typeface="Arial" panose="020B0604020202020204" pitchFamily="34" charset="0"/>
              <a:buChar char="•"/>
            </a:pPr>
            <a:r>
              <a:rPr lang="en-GB" sz="2800" dirty="0" smtClean="0"/>
              <a:t>Please make sure your child brings in a warm coat in cold weather and a raincoat in wet weather – we will be outside rain or shine!</a:t>
            </a:r>
            <a:endParaRPr lang="en-GB" sz="2800" dirty="0" smtClean="0"/>
          </a:p>
          <a:p>
            <a:pPr marL="457200" indent="-457200">
              <a:buFont typeface="Arial" panose="020B0604020202020204" pitchFamily="34" charset="0"/>
              <a:buChar char="•"/>
            </a:pPr>
            <a:endParaRPr lang="en-GB" sz="3200"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2480" y="2952927"/>
            <a:ext cx="1468592" cy="1791682"/>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5157192"/>
            <a:ext cx="2544945" cy="1338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57925" y="4744609"/>
            <a:ext cx="1803623" cy="1803623"/>
          </a:xfrm>
          <a:prstGeom prst="rect">
            <a:avLst/>
          </a:prstGeom>
        </p:spPr>
      </p:pic>
    </p:spTree>
    <p:extLst>
      <p:ext uri="{BB962C8B-B14F-4D97-AF65-F5344CB8AC3E}">
        <p14:creationId xmlns:p14="http://schemas.microsoft.com/office/powerpoint/2010/main" val="9502742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2654</TotalTime>
  <Words>1604</Words>
  <Application>Microsoft Office PowerPoint</Application>
  <PresentationFormat>On-screen Show (4:3)</PresentationFormat>
  <Paragraphs>160</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     Welcome to Reception at  Christ the King </vt:lpstr>
      <vt:lpstr>Foundation Stage Curriculum</vt:lpstr>
      <vt:lpstr>PowerPoint Presentation</vt:lpstr>
      <vt:lpstr>If I’m a boy </vt:lpstr>
      <vt:lpstr> If I’m a girl  </vt:lpstr>
      <vt:lpstr>PowerPoint Presentation</vt:lpstr>
      <vt:lpstr>What else?</vt:lpstr>
      <vt:lpstr>PowerPoint Presentation</vt:lpstr>
      <vt:lpstr>What  I need to wear outside?</vt:lpstr>
      <vt:lpstr> What else do I bring? </vt:lpstr>
      <vt:lpstr>Lunch &amp; Snacks</vt:lpstr>
      <vt:lpstr>School Ready</vt:lpstr>
      <vt:lpstr>PowerPoint Presentation</vt:lpstr>
      <vt:lpstr>PowerPoint Presentation</vt:lpstr>
      <vt:lpstr>PowerPoint Presentation</vt:lpstr>
      <vt:lpstr>    Zoom ‘Home Visits’</vt:lpstr>
      <vt:lpstr>PowerPoint Presentation</vt:lpstr>
      <vt:lpstr>Where do we go…and when?</vt:lpstr>
      <vt:lpstr>After that….. From Monday 21st  September</vt:lpstr>
      <vt:lpstr>Breakfast Club and After-School Club</vt:lpstr>
      <vt:lpstr>Reading </vt:lpstr>
      <vt:lpstr>PowerPoint Presentation</vt:lpstr>
      <vt:lpstr>PowerPoint Presentation</vt:lpstr>
      <vt:lpstr>A few comments from our parents…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Reception at  Christ the King</dc:title>
  <dc:creator>Christ The King Primary School</dc:creator>
  <cp:lastModifiedBy>Christ The King Primary School</cp:lastModifiedBy>
  <cp:revision>158</cp:revision>
  <cp:lastPrinted>2018-06-13T07:27:41Z</cp:lastPrinted>
  <dcterms:created xsi:type="dcterms:W3CDTF">2014-06-11T11:52:21Z</dcterms:created>
  <dcterms:modified xsi:type="dcterms:W3CDTF">2020-07-07T16:06:28Z</dcterms:modified>
</cp:coreProperties>
</file>